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44" r:id="rId3"/>
  </p:sldMasterIdLst>
  <p:notesMasterIdLst>
    <p:notesMasterId r:id="rId41"/>
  </p:notesMasterIdLst>
  <p:handoutMasterIdLst>
    <p:handoutMasterId r:id="rId42"/>
  </p:handoutMasterIdLst>
  <p:sldIdLst>
    <p:sldId id="352" r:id="rId4"/>
    <p:sldId id="315" r:id="rId5"/>
    <p:sldId id="314" r:id="rId6"/>
    <p:sldId id="316" r:id="rId7"/>
    <p:sldId id="317" r:id="rId8"/>
    <p:sldId id="341" r:id="rId9"/>
    <p:sldId id="344" r:id="rId10"/>
    <p:sldId id="276" r:id="rId11"/>
    <p:sldId id="345" r:id="rId12"/>
    <p:sldId id="349" r:id="rId13"/>
    <p:sldId id="346" r:id="rId14"/>
    <p:sldId id="347" r:id="rId15"/>
    <p:sldId id="350" r:id="rId16"/>
    <p:sldId id="351" r:id="rId17"/>
    <p:sldId id="279" r:id="rId18"/>
    <p:sldId id="282" r:id="rId19"/>
    <p:sldId id="292" r:id="rId20"/>
    <p:sldId id="308" r:id="rId21"/>
    <p:sldId id="297" r:id="rId22"/>
    <p:sldId id="301" r:id="rId23"/>
    <p:sldId id="302" r:id="rId24"/>
    <p:sldId id="303" r:id="rId25"/>
    <p:sldId id="304" r:id="rId26"/>
    <p:sldId id="353" r:id="rId27"/>
    <p:sldId id="354" r:id="rId28"/>
    <p:sldId id="355" r:id="rId29"/>
    <p:sldId id="320" r:id="rId30"/>
    <p:sldId id="321" r:id="rId31"/>
    <p:sldId id="322" r:id="rId32"/>
    <p:sldId id="323" r:id="rId33"/>
    <p:sldId id="324" r:id="rId34"/>
    <p:sldId id="327" r:id="rId35"/>
    <p:sldId id="330" r:id="rId36"/>
    <p:sldId id="332" r:id="rId37"/>
    <p:sldId id="335" r:id="rId38"/>
    <p:sldId id="337" r:id="rId39"/>
    <p:sldId id="338" r:id="rId4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663300"/>
    <a:srgbClr val="FF0000"/>
    <a:srgbClr val="996633"/>
    <a:srgbClr val="00CCFF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94" d="100"/>
          <a:sy n="94" d="100"/>
        </p:scale>
        <p:origin x="98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FDD4-C7CB-4B37-92FD-B05B9E2FC822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A7852-A880-471D-B911-12C0A082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5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38517A-82B1-4904-8180-A14505528B60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True: thumbs up   False: thumbs down</a:t>
            </a:r>
          </a:p>
        </p:txBody>
      </p:sp>
    </p:spTree>
    <p:extLst>
      <p:ext uri="{BB962C8B-B14F-4D97-AF65-F5344CB8AC3E}">
        <p14:creationId xmlns:p14="http://schemas.microsoft.com/office/powerpoint/2010/main" val="29358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8684-64A2-4CFD-99FF-C085092C645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5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6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9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3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1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026E69-67DF-4B5B-A992-EEFFEAD47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297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874-CB22-44B7-901D-A1C650584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784C63-36E4-449A-A33D-EAC726374E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350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38CF-5550-494F-BA9E-EF72B405F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6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108-9383-4062-9A34-FF11B6336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5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872F-57BD-4CE2-9C65-5A5981FBA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2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8707-C2B7-467C-BE16-FCCDDBA58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00194DC-8549-45A7-BFF5-7EF119848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810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250D94D-D91B-416A-B3CF-4ACDC5B2A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37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6F3-06B5-4265-9EF9-5EB8F057C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1317-723D-4702-898F-40CF946F8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9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915E5-CC24-4248-8345-F856E518D1A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6629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9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janpow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00" y="1295400"/>
            <a:ext cx="8053258" cy="4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3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41148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Formula</a:t>
            </a:r>
            <a:r>
              <a:rPr lang="en-US" sz="8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/>
            </a:r>
            <a:br>
              <a:rPr lang="en-US" sz="8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</a:br>
            <a:r>
              <a:rPr lang="en-US" sz="32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600" b="1" i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measure </a:t>
            </a:r>
            <a:r>
              <a:rPr lang="en-US" sz="36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Arc = </a:t>
            </a:r>
            <a:r>
              <a:rPr lang="en-US" sz="3600" b="1" i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measure</a:t>
            </a:r>
            <a:r>
              <a:rPr lang="en-US" sz="36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 Central Angle</a:t>
            </a:r>
            <a:endParaRPr lang="en-US" sz="3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2895600" y="13716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4648200" y="14478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648200" y="3200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>
            <a:off x="4953000" y="1449388"/>
            <a:ext cx="1373188" cy="2636837"/>
          </a:xfrm>
          <a:custGeom>
            <a:avLst/>
            <a:gdLst>
              <a:gd name="T0" fmla="*/ 0 w 22029"/>
              <a:gd name="T1" fmla="*/ 145801868 h 33943"/>
              <a:gd name="T2" fmla="*/ 2147483647 w 22029"/>
              <a:gd name="T3" fmla="*/ 2147483647 h 33943"/>
              <a:gd name="T4" fmla="*/ 2147483647 w 22029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9" h="33943" fill="none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</a:path>
              <a:path w="22029" h="33943" stroke="0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  <a:lnTo>
                  <a:pt x="429" y="21600"/>
                </a:lnTo>
                <a:lnTo>
                  <a:pt x="0" y="4"/>
                </a:lnTo>
                <a:close/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292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953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latin typeface="Century Gothic" panose="020B0502020202020204" pitchFamily="34" charset="0"/>
              </a:rPr>
              <a:t>3 Types of Arcs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477000" y="1143000"/>
            <a:ext cx="266700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anose="020B0502020202020204" pitchFamily="34" charset="0"/>
              </a:rPr>
              <a:t>Minor Arc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52400" y="1091625"/>
            <a:ext cx="2514600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latin typeface="Century Gothic" panose="020B0502020202020204" pitchFamily="34" charset="0"/>
              </a:rPr>
              <a:t>Major Arc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2209800"/>
            <a:ext cx="2667000" cy="52322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Less than 180°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0" y="2133600"/>
            <a:ext cx="2819400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More than 180°</a:t>
            </a:r>
          </a:p>
        </p:txBody>
      </p:sp>
      <p:sp>
        <p:nvSpPr>
          <p:cNvPr id="98323" name="Arc 19"/>
          <p:cNvSpPr>
            <a:spLocks/>
          </p:cNvSpPr>
          <p:nvPr/>
        </p:nvSpPr>
        <p:spPr bwMode="auto">
          <a:xfrm flipH="1" flipV="1">
            <a:off x="2894013" y="1371600"/>
            <a:ext cx="3125787" cy="3581400"/>
          </a:xfrm>
          <a:custGeom>
            <a:avLst/>
            <a:gdLst>
              <a:gd name="T0" fmla="*/ 0 w 38706"/>
              <a:gd name="T1" fmla="*/ 2147483647 h 43200"/>
              <a:gd name="T2" fmla="*/ 2147483647 w 38706"/>
              <a:gd name="T3" fmla="*/ 2147483647 h 43200"/>
              <a:gd name="T4" fmla="*/ 2147483647 w 3870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06" h="43200" fill="none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</a:path>
              <a:path w="38706" h="43200" stroke="0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  <a:lnTo>
                  <a:pt x="17106" y="21600"/>
                </a:lnTo>
                <a:lnTo>
                  <a:pt x="0" y="84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98324" name="Group 20"/>
          <p:cNvGrpSpPr>
            <a:grpSpLocks/>
          </p:cNvGrpSpPr>
          <p:nvPr/>
        </p:nvGrpSpPr>
        <p:grpSpPr bwMode="auto">
          <a:xfrm>
            <a:off x="7677150" y="3000375"/>
            <a:ext cx="1466850" cy="765175"/>
            <a:chOff x="4836" y="1890"/>
            <a:chExt cx="924" cy="482"/>
          </a:xfrm>
        </p:grpSpPr>
        <p:sp>
          <p:nvSpPr>
            <p:cNvPr id="42014" name="Freeform 21"/>
            <p:cNvSpPr>
              <a:spLocks/>
            </p:cNvSpPr>
            <p:nvPr/>
          </p:nvSpPr>
          <p:spPr bwMode="auto">
            <a:xfrm>
              <a:off x="4836" y="1890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5" name="Text Box 22"/>
            <p:cNvSpPr txBox="1">
              <a:spLocks noChangeArrowheads="1"/>
            </p:cNvSpPr>
            <p:nvPr/>
          </p:nvSpPr>
          <p:spPr bwMode="auto">
            <a:xfrm>
              <a:off x="4848" y="196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AB</a:t>
              </a:r>
            </a:p>
          </p:txBody>
        </p:sp>
      </p:grpSp>
      <p:grpSp>
        <p:nvGrpSpPr>
          <p:cNvPr id="98327" name="Group 23"/>
          <p:cNvGrpSpPr>
            <a:grpSpLocks/>
          </p:cNvGrpSpPr>
          <p:nvPr/>
        </p:nvGrpSpPr>
        <p:grpSpPr bwMode="auto">
          <a:xfrm>
            <a:off x="152400" y="2940050"/>
            <a:ext cx="1447800" cy="793750"/>
            <a:chOff x="96" y="1852"/>
            <a:chExt cx="912" cy="500"/>
          </a:xfrm>
        </p:grpSpPr>
        <p:sp>
          <p:nvSpPr>
            <p:cNvPr id="42012" name="Freeform 24"/>
            <p:cNvSpPr>
              <a:spLocks/>
            </p:cNvSpPr>
            <p:nvPr/>
          </p:nvSpPr>
          <p:spPr bwMode="auto">
            <a:xfrm>
              <a:off x="192" y="1852"/>
              <a:ext cx="624" cy="192"/>
            </a:xfrm>
            <a:custGeom>
              <a:avLst/>
              <a:gdLst>
                <a:gd name="T0" fmla="*/ 0 w 672"/>
                <a:gd name="T1" fmla="*/ 31 h 312"/>
                <a:gd name="T2" fmla="*/ 178 w 672"/>
                <a:gd name="T3" fmla="*/ 4 h 312"/>
                <a:gd name="T4" fmla="*/ 393 w 672"/>
                <a:gd name="T5" fmla="*/ 10 h 312"/>
                <a:gd name="T6" fmla="*/ 500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3" name="Text Box 25"/>
            <p:cNvSpPr txBox="1">
              <a:spLocks noChangeArrowheads="1"/>
            </p:cNvSpPr>
            <p:nvPr/>
          </p:nvSpPr>
          <p:spPr bwMode="auto">
            <a:xfrm>
              <a:off x="96" y="194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ACB</a:t>
              </a:r>
            </a:p>
          </p:txBody>
        </p:sp>
      </p:grp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2362200" cy="9842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>
                <a:latin typeface="Century Gothic" panose="020B0502020202020204" pitchFamily="34" charset="0"/>
              </a:rPr>
              <a:t>To name: use 2 letters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0" y="3886200"/>
            <a:ext cx="2438400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latin typeface="Century Gothic" panose="020B0502020202020204" pitchFamily="34" charset="0"/>
              </a:rPr>
              <a:t>To name: use 3 letters</a:t>
            </a:r>
          </a:p>
        </p:txBody>
      </p: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4648200" y="1447800"/>
            <a:ext cx="1371600" cy="2667000"/>
            <a:chOff x="2928" y="912"/>
            <a:chExt cx="864" cy="1680"/>
          </a:xfrm>
        </p:grpSpPr>
        <p:sp>
          <p:nvSpPr>
            <p:cNvPr id="42010" name="Line 29"/>
            <p:cNvSpPr>
              <a:spLocks noChangeShapeType="1"/>
            </p:cNvSpPr>
            <p:nvPr/>
          </p:nvSpPr>
          <p:spPr bwMode="auto">
            <a:xfrm flipH="1">
              <a:off x="2928" y="912"/>
              <a:ext cx="24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2011" name="Line 30"/>
            <p:cNvSpPr>
              <a:spLocks noChangeShapeType="1"/>
            </p:cNvSpPr>
            <p:nvPr/>
          </p:nvSpPr>
          <p:spPr bwMode="auto">
            <a:xfrm>
              <a:off x="2928" y="2016"/>
              <a:ext cx="864" cy="57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38100" y="5943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anose="020B0502020202020204" pitchFamily="34" charset="0"/>
                <a:sym typeface="MT Symbol" pitchFamily="82" charset="2"/>
              </a:rPr>
              <a:t>APB is a </a:t>
            </a:r>
            <a:r>
              <a:rPr lang="en-US" sz="3200" b="1">
                <a:latin typeface="Century Gothic" panose="020B0502020202020204" pitchFamily="34" charset="0"/>
              </a:rPr>
              <a:t>Central Angle</a:t>
            </a:r>
            <a:endParaRPr lang="en-US" sz="320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1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8" grpId="0" autoUpdateAnimBg="0"/>
      <p:bldP spid="98319" grpId="0" animBg="1" autoUpdateAnimBg="0"/>
      <p:bldP spid="98320" grpId="0" animBg="1" autoUpdateAnimBg="0"/>
      <p:bldP spid="98321" grpId="0" animBg="1" autoUpdateAnimBg="0"/>
      <p:bldP spid="98322" grpId="0" animBg="1" autoUpdateAnimBg="0"/>
      <p:bldP spid="98323" grpId="0" animBg="1"/>
      <p:bldP spid="98330" grpId="0" animBg="1" autoUpdateAnimBg="0"/>
      <p:bldP spid="98331" grpId="0" animBg="1" autoUpdateAnimBg="0"/>
      <p:bldP spid="983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267200" y="30480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514600" y="12192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2743200" y="19812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910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9334" name="Arc 6"/>
          <p:cNvSpPr>
            <a:spLocks/>
          </p:cNvSpPr>
          <p:nvPr/>
        </p:nvSpPr>
        <p:spPr bwMode="auto">
          <a:xfrm>
            <a:off x="2768600" y="1219200"/>
            <a:ext cx="3178175" cy="2717800"/>
          </a:xfrm>
          <a:custGeom>
            <a:avLst/>
            <a:gdLst>
              <a:gd name="T0" fmla="*/ 0 w 39722"/>
              <a:gd name="T1" fmla="*/ 2147483647 h 33943"/>
              <a:gd name="T2" fmla="*/ 2147483647 w 39722"/>
              <a:gd name="T3" fmla="*/ 2147483647 h 33943"/>
              <a:gd name="T4" fmla="*/ 2147483647 w 39722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22" h="33943" fill="none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</a:path>
              <a:path w="39722" h="33943" stroke="0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  <a:lnTo>
                  <a:pt x="18122" y="21600"/>
                </a:lnTo>
                <a:lnTo>
                  <a:pt x="0" y="984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362200" y="1671935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715000" y="39624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671283" y="1600200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743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33400" y="32434"/>
            <a:ext cx="8534400" cy="646331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Century Gothic" panose="020B0502020202020204" pitchFamily="34" charset="0"/>
              </a:rPr>
              <a:t>Semicircle</a:t>
            </a:r>
            <a:r>
              <a:rPr lang="en-US" sz="3600" dirty="0">
                <a:latin typeface="Century Gothic" panose="020B0502020202020204" pitchFamily="34" charset="0"/>
              </a:rPr>
              <a:t>: An Arc that equals 180°</a:t>
            </a:r>
            <a:endParaRPr lang="en-US" sz="3600" i="1" dirty="0">
              <a:latin typeface="Century Gothic" panose="020B0502020202020204" pitchFamily="34" charset="0"/>
            </a:endParaRP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6934200" y="3473450"/>
            <a:ext cx="1447800" cy="793750"/>
            <a:chOff x="4416" y="1488"/>
            <a:chExt cx="912" cy="500"/>
          </a:xfrm>
        </p:grpSpPr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416" y="15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EDF</a:t>
              </a:r>
            </a:p>
          </p:txBody>
        </p:sp>
        <p:sp>
          <p:nvSpPr>
            <p:cNvPr id="43026" name="Freeform 17"/>
            <p:cNvSpPr>
              <a:spLocks/>
            </p:cNvSpPr>
            <p:nvPr/>
          </p:nvSpPr>
          <p:spPr bwMode="auto">
            <a:xfrm>
              <a:off x="4464" y="1488"/>
              <a:ext cx="576" cy="168"/>
            </a:xfrm>
            <a:custGeom>
              <a:avLst/>
              <a:gdLst>
                <a:gd name="T0" fmla="*/ 0 w 672"/>
                <a:gd name="T1" fmla="*/ 18 h 312"/>
                <a:gd name="T2" fmla="*/ 130 w 672"/>
                <a:gd name="T3" fmla="*/ 2 h 312"/>
                <a:gd name="T4" fmla="*/ 285 w 672"/>
                <a:gd name="T5" fmla="*/ 6 h 312"/>
                <a:gd name="T6" fmla="*/ 363 w 672"/>
                <a:gd name="T7" fmla="*/ 26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6324600" y="2254250"/>
            <a:ext cx="2362200" cy="98425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latin typeface="Century Gothic" panose="020B0502020202020204" pitchFamily="34" charset="0"/>
              </a:rPr>
              <a:t>To name: use 3 letters</a:t>
            </a:r>
          </a:p>
        </p:txBody>
      </p:sp>
    </p:spTree>
    <p:extLst>
      <p:ext uri="{BB962C8B-B14F-4D97-AF65-F5344CB8AC3E}">
        <p14:creationId xmlns:p14="http://schemas.microsoft.com/office/powerpoint/2010/main" val="22751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4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533400" y="1736725"/>
            <a:ext cx="1447800" cy="717550"/>
            <a:chOff x="144" y="2256"/>
            <a:chExt cx="912" cy="452"/>
          </a:xfrm>
        </p:grpSpPr>
        <p:sp>
          <p:nvSpPr>
            <p:cNvPr id="45090" name="Text Box 16"/>
            <p:cNvSpPr txBox="1">
              <a:spLocks noChangeArrowheads="1"/>
            </p:cNvSpPr>
            <p:nvPr/>
          </p:nvSpPr>
          <p:spPr bwMode="auto">
            <a:xfrm>
              <a:off x="144" y="230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AB</a:t>
              </a:r>
            </a:p>
          </p:txBody>
        </p:sp>
        <p:sp>
          <p:nvSpPr>
            <p:cNvPr id="45091" name="Freeform 17"/>
            <p:cNvSpPr>
              <a:spLocks/>
            </p:cNvSpPr>
            <p:nvPr/>
          </p:nvSpPr>
          <p:spPr bwMode="auto">
            <a:xfrm>
              <a:off x="432" y="2256"/>
              <a:ext cx="528" cy="144"/>
            </a:xfrm>
            <a:custGeom>
              <a:avLst/>
              <a:gdLst>
                <a:gd name="T0" fmla="*/ 0 w 672"/>
                <a:gd name="T1" fmla="*/ 10 h 312"/>
                <a:gd name="T2" fmla="*/ 92 w 672"/>
                <a:gd name="T3" fmla="*/ 1 h 312"/>
                <a:gd name="T4" fmla="*/ 201 w 672"/>
                <a:gd name="T5" fmla="*/ 3 h 312"/>
                <a:gd name="T6" fmla="*/ 256 w 672"/>
                <a:gd name="T7" fmla="*/ 14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381000" y="2574925"/>
            <a:ext cx="1905000" cy="869950"/>
            <a:chOff x="192" y="2976"/>
            <a:chExt cx="1200" cy="548"/>
          </a:xfrm>
        </p:grpSpPr>
        <p:sp>
          <p:nvSpPr>
            <p:cNvPr id="45088" name="Text Box 19"/>
            <p:cNvSpPr txBox="1">
              <a:spLocks noChangeArrowheads="1"/>
            </p:cNvSpPr>
            <p:nvPr/>
          </p:nvSpPr>
          <p:spPr bwMode="auto">
            <a:xfrm>
              <a:off x="192" y="3120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ACB</a:t>
              </a:r>
            </a:p>
          </p:txBody>
        </p:sp>
        <p:sp>
          <p:nvSpPr>
            <p:cNvPr id="45089" name="Freeform 20"/>
            <p:cNvSpPr>
              <a:spLocks/>
            </p:cNvSpPr>
            <p:nvPr/>
          </p:nvSpPr>
          <p:spPr bwMode="auto">
            <a:xfrm>
              <a:off x="576" y="297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73" name="Group 21"/>
          <p:cNvGrpSpPr>
            <a:grpSpLocks/>
          </p:cNvGrpSpPr>
          <p:nvPr/>
        </p:nvGrpSpPr>
        <p:grpSpPr bwMode="auto">
          <a:xfrm>
            <a:off x="609600" y="3489325"/>
            <a:ext cx="1447800" cy="793750"/>
            <a:chOff x="192" y="3696"/>
            <a:chExt cx="912" cy="500"/>
          </a:xfrm>
        </p:grpSpPr>
        <p:sp>
          <p:nvSpPr>
            <p:cNvPr id="45086" name="Text Box 22"/>
            <p:cNvSpPr txBox="1">
              <a:spLocks noChangeArrowheads="1"/>
            </p:cNvSpPr>
            <p:nvPr/>
          </p:nvSpPr>
          <p:spPr bwMode="auto">
            <a:xfrm>
              <a:off x="192" y="379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AE</a:t>
              </a:r>
            </a:p>
          </p:txBody>
        </p:sp>
        <p:sp>
          <p:nvSpPr>
            <p:cNvPr id="45087" name="Freeform 23"/>
            <p:cNvSpPr>
              <a:spLocks/>
            </p:cNvSpPr>
            <p:nvPr/>
          </p:nvSpPr>
          <p:spPr bwMode="auto">
            <a:xfrm>
              <a:off x="576" y="3696"/>
              <a:ext cx="480" cy="240"/>
            </a:xfrm>
            <a:custGeom>
              <a:avLst/>
              <a:gdLst>
                <a:gd name="T0" fmla="*/ 0 w 672"/>
                <a:gd name="T1" fmla="*/ 75 h 312"/>
                <a:gd name="T2" fmla="*/ 62 w 672"/>
                <a:gd name="T3" fmla="*/ 8 h 312"/>
                <a:gd name="T4" fmla="*/ 137 w 672"/>
                <a:gd name="T5" fmla="*/ 25 h 312"/>
                <a:gd name="T6" fmla="*/ 175 w 672"/>
                <a:gd name="T7" fmla="*/ 109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62400" y="852487"/>
            <a:ext cx="4191000" cy="4116388"/>
            <a:chOff x="3962400" y="852487"/>
            <a:chExt cx="3200400" cy="3128665"/>
          </a:xfrm>
        </p:grpSpPr>
        <p:sp>
          <p:nvSpPr>
            <p:cNvPr id="45059" name="Oval 3"/>
            <p:cNvSpPr>
              <a:spLocks noChangeArrowheads="1"/>
            </p:cNvSpPr>
            <p:nvPr/>
          </p:nvSpPr>
          <p:spPr bwMode="auto">
            <a:xfrm>
              <a:off x="4191000" y="1233487"/>
              <a:ext cx="2590800" cy="25908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0" name="Line 4"/>
            <p:cNvSpPr>
              <a:spLocks noChangeShapeType="1"/>
            </p:cNvSpPr>
            <p:nvPr/>
          </p:nvSpPr>
          <p:spPr bwMode="auto">
            <a:xfrm flipV="1">
              <a:off x="5410200" y="1309687"/>
              <a:ext cx="45720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5410200" y="2528887"/>
              <a:ext cx="12192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791200" y="852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6705600" y="30622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4191000" y="3519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5029200" y="2376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Q</a:t>
              </a:r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4495800" y="33670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5334000" y="24526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5791200" y="12334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69" name="Oval 13"/>
            <p:cNvSpPr>
              <a:spLocks noChangeArrowheads="1"/>
            </p:cNvSpPr>
            <p:nvPr/>
          </p:nvSpPr>
          <p:spPr bwMode="auto">
            <a:xfrm>
              <a:off x="6553200" y="30622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5410200" y="2224087"/>
              <a:ext cx="8382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Century Gothic" panose="020B0502020202020204" pitchFamily="34" charset="0"/>
                </a:rPr>
                <a:t>96</a:t>
              </a:r>
              <a:r>
                <a:rPr lang="en-US" sz="3200" b="1">
                  <a:latin typeface="Century Gothic" panose="020B0502020202020204" pitchFamily="34" charset="0"/>
                  <a:sym typeface="Symbol" pitchFamily="18" charset="2"/>
                </a:rPr>
                <a:t></a:t>
              </a:r>
              <a:endParaRPr lang="en-US" sz="3200" b="1">
                <a:latin typeface="Century Gothic" panose="020B0502020202020204" pitchFamily="34" charset="0"/>
              </a:endParaRPr>
            </a:p>
          </p:txBody>
        </p:sp>
        <p:sp>
          <p:nvSpPr>
            <p:cNvPr id="45074" name="Line 24"/>
            <p:cNvSpPr>
              <a:spLocks noChangeShapeType="1"/>
            </p:cNvSpPr>
            <p:nvPr/>
          </p:nvSpPr>
          <p:spPr bwMode="auto">
            <a:xfrm flipH="1" flipV="1">
              <a:off x="4343400" y="1995487"/>
              <a:ext cx="106680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5" name="Oval 25"/>
            <p:cNvSpPr>
              <a:spLocks noChangeArrowheads="1"/>
            </p:cNvSpPr>
            <p:nvPr/>
          </p:nvSpPr>
          <p:spPr bwMode="auto">
            <a:xfrm>
              <a:off x="4267200" y="191928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5076" name="Text Box 26"/>
            <p:cNvSpPr txBox="1">
              <a:spLocks noChangeArrowheads="1"/>
            </p:cNvSpPr>
            <p:nvPr/>
          </p:nvSpPr>
          <p:spPr bwMode="auto">
            <a:xfrm>
              <a:off x="3962400" y="1614487"/>
              <a:ext cx="457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Century Gothic" panose="020B0502020202020204" pitchFamily="34" charset="0"/>
                </a:rPr>
                <a:t>E</a:t>
              </a:r>
            </a:p>
          </p:txBody>
        </p:sp>
      </p:grpSp>
      <p:sp>
        <p:nvSpPr>
          <p:cNvPr id="45077" name="Text Box 27"/>
          <p:cNvSpPr txBox="1">
            <a:spLocks noChangeArrowheads="1"/>
          </p:cNvSpPr>
          <p:nvPr/>
        </p:nvSpPr>
        <p:spPr bwMode="auto">
          <a:xfrm>
            <a:off x="1828800" y="1812925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45078" name="Text Box 28"/>
          <p:cNvSpPr txBox="1">
            <a:spLocks noChangeArrowheads="1"/>
          </p:cNvSpPr>
          <p:nvPr/>
        </p:nvSpPr>
        <p:spPr bwMode="auto">
          <a:xfrm>
            <a:off x="1905000" y="2803525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45079" name="Text Box 29"/>
          <p:cNvSpPr txBox="1">
            <a:spLocks noChangeArrowheads="1"/>
          </p:cNvSpPr>
          <p:nvPr/>
        </p:nvSpPr>
        <p:spPr bwMode="auto">
          <a:xfrm>
            <a:off x="2057400" y="3565525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2133600" y="1812925"/>
            <a:ext cx="9906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96°</a:t>
            </a:r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2209800" y="2803525"/>
            <a:ext cx="1219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264°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2362200" y="3565525"/>
            <a:ext cx="1219200" cy="584775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84°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8229600" cy="1353769"/>
          </a:xfrm>
        </p:spPr>
        <p:txBody>
          <a:bodyPr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Find the measures. </a:t>
            </a:r>
            <a:br>
              <a:rPr lang="en-US" b="1" dirty="0" smtClean="0">
                <a:latin typeface="Century Gothic" panose="020B0502020202020204" pitchFamily="34" charset="0"/>
              </a:rPr>
            </a:br>
            <a:r>
              <a:rPr lang="en-US" sz="3200" b="1" i="1" dirty="0" smtClean="0">
                <a:latin typeface="Century Gothic" panose="020B0502020202020204" pitchFamily="34" charset="0"/>
              </a:rPr>
              <a:t>EB is a diameter</a:t>
            </a:r>
            <a:r>
              <a:rPr lang="en-US" sz="3200" b="1" dirty="0" smtClean="0">
                <a:latin typeface="Century Gothic" panose="020B0502020202020204" pitchFamily="34" charset="0"/>
              </a:rPr>
              <a:t>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4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9" grpId="0" autoUpdateAnimBg="0"/>
      <p:bldP spid="101410" grpId="0" autoUpdateAnimBg="0"/>
      <p:bldP spid="1014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4419600" y="1295400"/>
            <a:ext cx="36576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38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anose="020B0502020202020204" pitchFamily="34" charset="0"/>
              </a:rPr>
              <a:t>Tell me the measure of the following arcs</a:t>
            </a:r>
            <a:r>
              <a:rPr lang="en-US" sz="3200" b="1" dirty="0" smtClean="0">
                <a:latin typeface="Century Gothic" panose="020B0502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anose="020B0502020202020204" pitchFamily="34" charset="0"/>
              </a:rPr>
              <a:t>AC is a diameter.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4495800" y="2438400"/>
            <a:ext cx="3429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6248400" y="31242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 flipV="1">
            <a:off x="4572000" y="24384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562600" y="3429000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80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008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100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334000" y="2895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40</a:t>
            </a:r>
            <a:r>
              <a:rPr lang="en-US" sz="2800">
                <a:latin typeface="Century Gothic" panose="020B0502020202020204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</a:rPr>
              <a:t>140</a:t>
            </a: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2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0772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096000" y="5181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962400" y="3810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0386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6172200" y="2590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entury Gothic" panose="020B0502020202020204" pitchFamily="34" charset="0"/>
              </a:rPr>
              <a:t>R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41031" y="2286000"/>
            <a:ext cx="2209800" cy="869950"/>
            <a:chOff x="240" y="2736"/>
            <a:chExt cx="1392" cy="548"/>
          </a:xfrm>
        </p:grpSpPr>
        <p:sp>
          <p:nvSpPr>
            <p:cNvPr id="47126" name="Text Box 18"/>
            <p:cNvSpPr txBox="1">
              <a:spLocks noChangeArrowheads="1"/>
            </p:cNvSpPr>
            <p:nvPr/>
          </p:nvSpPr>
          <p:spPr bwMode="auto">
            <a:xfrm>
              <a:off x="240" y="2880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entury Gothic" panose="020B0502020202020204" pitchFamily="34" charset="0"/>
                </a:rPr>
                <a:t>m DAB =</a:t>
              </a:r>
            </a:p>
          </p:txBody>
        </p:sp>
        <p:sp>
          <p:nvSpPr>
            <p:cNvPr id="47127" name="Freeform 19"/>
            <p:cNvSpPr>
              <a:spLocks/>
            </p:cNvSpPr>
            <p:nvPr/>
          </p:nvSpPr>
          <p:spPr bwMode="auto">
            <a:xfrm>
              <a:off x="624" y="273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47122" name="Freeform 20"/>
          <p:cNvSpPr>
            <a:spLocks/>
          </p:cNvSpPr>
          <p:nvPr/>
        </p:nvSpPr>
        <p:spPr bwMode="auto">
          <a:xfrm>
            <a:off x="650631" y="3657600"/>
            <a:ext cx="852488" cy="228600"/>
          </a:xfrm>
          <a:custGeom>
            <a:avLst/>
            <a:gdLst>
              <a:gd name="T0" fmla="*/ 0 w 672"/>
              <a:gd name="T1" fmla="*/ 2147483647 h 312"/>
              <a:gd name="T2" fmla="*/ 2147483647 w 672"/>
              <a:gd name="T3" fmla="*/ 2147483647 h 312"/>
              <a:gd name="T4" fmla="*/ 2147483647 w 672"/>
              <a:gd name="T5" fmla="*/ 2147483647 h 312"/>
              <a:gd name="T6" fmla="*/ 2147483647 w 672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312">
                <a:moveTo>
                  <a:pt x="0" y="216"/>
                </a:moveTo>
                <a:cubicBezTo>
                  <a:pt x="76" y="132"/>
                  <a:pt x="152" y="48"/>
                  <a:pt x="240" y="24"/>
                </a:cubicBezTo>
                <a:cubicBezTo>
                  <a:pt x="328" y="0"/>
                  <a:pt x="456" y="24"/>
                  <a:pt x="528" y="72"/>
                </a:cubicBezTo>
                <a:cubicBezTo>
                  <a:pt x="600" y="120"/>
                  <a:pt x="648" y="280"/>
                  <a:pt x="672" y="3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123" name="Text Box 21"/>
          <p:cNvSpPr txBox="1">
            <a:spLocks noChangeArrowheads="1"/>
          </p:cNvSpPr>
          <p:nvPr/>
        </p:nvSpPr>
        <p:spPr bwMode="auto">
          <a:xfrm>
            <a:off x="41031" y="37782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Century Gothic" panose="020B0502020202020204" pitchFamily="34" charset="0"/>
              </a:rPr>
              <a:t>m BCA =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1946031" y="2438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entury Gothic" panose="020B0502020202020204" pitchFamily="34" charset="0"/>
              </a:rPr>
              <a:t>240</a:t>
            </a:r>
            <a:r>
              <a:rPr lang="en-US" sz="4000" b="1"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4000" b="1">
              <a:latin typeface="Century Gothic" panose="020B0502020202020204" pitchFamily="34" charset="0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2057400" y="36417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entury Gothic" panose="020B0502020202020204" pitchFamily="34" charset="0"/>
              </a:rPr>
              <a:t>260</a:t>
            </a:r>
            <a:r>
              <a:rPr lang="en-US" sz="4000" b="1">
                <a:latin typeface="Century Gothic" panose="020B0502020202020204" pitchFamily="34" charset="0"/>
                <a:sym typeface="Symbol" pitchFamily="18" charset="2"/>
              </a:rPr>
              <a:t></a:t>
            </a:r>
            <a:endParaRPr lang="en-US" sz="40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0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utoUpdateAnimBg="0"/>
      <p:bldP spid="103446" grpId="0" autoUpdateAnimBg="0"/>
      <p:bldP spid="1034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52800" y="2006495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V="1">
              <a:off x="4032219" y="3956576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7691" y="-26696"/>
            <a:ext cx="7772400" cy="1143000"/>
          </a:xfrm>
        </p:spPr>
        <p:txBody>
          <a:bodyPr/>
          <a:lstStyle/>
          <a:p>
            <a:r>
              <a:rPr lang="en-US" sz="8800" dirty="0" smtClean="0">
                <a:solidFill>
                  <a:schemeClr val="accent2"/>
                </a:solidFill>
                <a:latin typeface="Berlin Sans FB Demi" pitchFamily="34" charset="0"/>
              </a:rPr>
              <a:t>Arc Length</a:t>
            </a:r>
            <a:endParaRPr lang="en-US" sz="88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26629" name="Arc 5"/>
          <p:cNvSpPr>
            <a:spLocks/>
          </p:cNvSpPr>
          <p:nvPr/>
        </p:nvSpPr>
        <p:spPr bwMode="auto">
          <a:xfrm rot="4504236">
            <a:off x="4572001" y="1904895"/>
            <a:ext cx="1428750" cy="1374775"/>
          </a:xfrm>
          <a:custGeom>
            <a:avLst/>
            <a:gdLst>
              <a:gd name="G0" fmla="+- 21308 0 0"/>
              <a:gd name="G1" fmla="+- 20520 0 0"/>
              <a:gd name="G2" fmla="+- 21600 0 0"/>
              <a:gd name="T0" fmla="*/ 0 w 21308"/>
              <a:gd name="T1" fmla="*/ 16982 h 20520"/>
              <a:gd name="T2" fmla="*/ 14564 w 21308"/>
              <a:gd name="T3" fmla="*/ 0 h 20520"/>
              <a:gd name="T4" fmla="*/ 21308 w 21308"/>
              <a:gd name="T5" fmla="*/ 20520 h 20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8" h="20520" fill="none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</a:path>
              <a:path w="21308" h="20520" stroke="0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  <a:lnTo>
                  <a:pt x="21308" y="2052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05686" y="3208222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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95400" y="995736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erlin Sans FB Demi" pitchFamily="34" charset="0"/>
              </a:rPr>
              <a:t>The </a:t>
            </a:r>
            <a:r>
              <a:rPr lang="en-US" sz="2800" u="sng" dirty="0">
                <a:latin typeface="Berlin Sans FB Demi" pitchFamily="34" charset="0"/>
              </a:rPr>
              <a:t>distance</a:t>
            </a:r>
            <a:r>
              <a:rPr lang="en-US" sz="2800" dirty="0">
                <a:latin typeface="Berlin Sans FB Demi" pitchFamily="34" charset="0"/>
              </a:rPr>
              <a:t> along the curved line making the arc (NOT a degree amount)</a:t>
            </a:r>
            <a:endParaRPr lang="en-US" sz="2800" dirty="0">
              <a:latin typeface="Berlin Sans FB Demi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29722"/>
              </p:ext>
            </p:extLst>
          </p:nvPr>
        </p:nvGraphicFramePr>
        <p:xfrm>
          <a:off x="310034" y="4937474"/>
          <a:ext cx="8591304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3" imgW="2260440" imgH="406080" progId="Equation.DSMT4">
                  <p:embed/>
                </p:oleObj>
              </mc:Choice>
              <mc:Fallback>
                <p:oleObj name="Equation" r:id="rId3" imgW="2260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4" y="4937474"/>
                        <a:ext cx="8591304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rot="5737259">
            <a:off x="5181600" y="129540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0096"/>
            <a:ext cx="7633742" cy="149213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Find </a:t>
            </a: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the Arc </a:t>
            </a: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Length. Round </a:t>
            </a: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to the nearest hundredths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209800"/>
            <a:ext cx="106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8m</a:t>
            </a:r>
            <a:endParaRPr lang="en-US" sz="3600" b="1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70</a:t>
            </a:r>
            <a:r>
              <a:rPr lang="en-US" sz="3600" b="1" dirty="0" smtClean="0">
                <a:latin typeface="+mj-lt"/>
                <a:cs typeface="Arial" pitchFamily="34" charset="0"/>
                <a:sym typeface="Symbol"/>
              </a:rPr>
              <a:t></a:t>
            </a:r>
            <a:endParaRPr lang="en-US" sz="3600" b="1" baseline="30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059024"/>
              </p:ext>
            </p:extLst>
          </p:nvPr>
        </p:nvGraphicFramePr>
        <p:xfrm>
          <a:off x="865696" y="5803838"/>
          <a:ext cx="7779866" cy="102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" name="Equation" r:id="rId3" imgW="1549080" imgH="203040" progId="Equation.DSMT4">
                  <p:embed/>
                </p:oleObj>
              </mc:Choice>
              <mc:Fallback>
                <p:oleObj name="Equation" r:id="rId3" imgW="15490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696" y="5803838"/>
                        <a:ext cx="7779866" cy="10215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2860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950007"/>
              </p:ext>
            </p:extLst>
          </p:nvPr>
        </p:nvGraphicFramePr>
        <p:xfrm>
          <a:off x="969677" y="3601356"/>
          <a:ext cx="468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9" name="Equation" r:id="rId5" imgW="2260440" imgH="406080" progId="Equation.DSMT4">
                  <p:embed/>
                </p:oleObj>
              </mc:Choice>
              <mc:Fallback>
                <p:oleObj name="Equation" r:id="rId5" imgW="22604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677" y="3601356"/>
                        <a:ext cx="4686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49147"/>
              </p:ext>
            </p:extLst>
          </p:nvPr>
        </p:nvGraphicFramePr>
        <p:xfrm>
          <a:off x="938758" y="4515756"/>
          <a:ext cx="5210259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0" name="Equation" r:id="rId7" imgW="1638000" imgH="419040" progId="Equation.DSMT4">
                  <p:embed/>
                </p:oleObj>
              </mc:Choice>
              <mc:Fallback>
                <p:oleObj name="Equation" r:id="rId7" imgW="16380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758" y="4515756"/>
                        <a:ext cx="5210259" cy="14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875"/>
            <a:ext cx="7633742" cy="149213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the exact Arc Length</a:t>
            </a:r>
            <a:r>
              <a:rPr lang="en-US" dirty="0">
                <a:solidFill>
                  <a:schemeClr val="accent2"/>
                </a:solidFill>
                <a:latin typeface="Berlin Sans FB Demi" pitchFamily="34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53151"/>
              </p:ext>
            </p:extLst>
          </p:nvPr>
        </p:nvGraphicFramePr>
        <p:xfrm>
          <a:off x="1600200" y="5070794"/>
          <a:ext cx="6865938" cy="1801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3" name="Equation" r:id="rId3" imgW="1549080" imgH="406080" progId="Equation.DSMT4">
                  <p:embed/>
                </p:oleObj>
              </mc:Choice>
              <mc:Fallback>
                <p:oleObj name="Equation" r:id="rId3" imgW="1549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70794"/>
                        <a:ext cx="6865938" cy="18015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75635"/>
              </p:ext>
            </p:extLst>
          </p:nvPr>
        </p:nvGraphicFramePr>
        <p:xfrm>
          <a:off x="429986" y="2318798"/>
          <a:ext cx="468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4" name="Equation" r:id="rId5" imgW="2260600" imgH="406400" progId="Equation.DSMT4">
                  <p:embed/>
                </p:oleObj>
              </mc:Choice>
              <mc:Fallback>
                <p:oleObj name="Equation" r:id="rId5" imgW="22606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86" y="2318798"/>
                        <a:ext cx="4686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756601"/>
              </p:ext>
            </p:extLst>
          </p:nvPr>
        </p:nvGraphicFramePr>
        <p:xfrm>
          <a:off x="1066800" y="4039395"/>
          <a:ext cx="5210175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5" name="Equation" r:id="rId8" imgW="1638000" imgH="419040" progId="Equation.DSMT4">
                  <p:embed/>
                </p:oleObj>
              </mc:Choice>
              <mc:Fallback>
                <p:oleObj name="Equation" r:id="rId8" imgW="16380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9395"/>
                        <a:ext cx="5210175" cy="14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0" y="250715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52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2136"/>
            <a:ext cx="7633742" cy="149213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What </a:t>
            </a: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happens to the arc length if the radius were to be doubled?  Halved?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50258"/>
              </p:ext>
            </p:extLst>
          </p:nvPr>
        </p:nvGraphicFramePr>
        <p:xfrm>
          <a:off x="696913" y="1425121"/>
          <a:ext cx="4408487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7" name="Equation" r:id="rId3" imgW="1079280" imgH="812520" progId="Equation.DSMT4">
                  <p:embed/>
                </p:oleObj>
              </mc:Choice>
              <mc:Fallback>
                <p:oleObj name="Equation" r:id="rId3" imgW="10792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425121"/>
                        <a:ext cx="4408487" cy="3321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18448" y="2507159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32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Area of Circles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r>
              <a:rPr lang="en-US" sz="4000" dirty="0">
                <a:solidFill>
                  <a:srgbClr val="333399"/>
                </a:solidFill>
                <a:latin typeface="Berlin Sans FB Demi" pitchFamily="34" charset="0"/>
              </a:rPr>
              <a:t>The amount of space occupied.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533400" y="2286000"/>
            <a:ext cx="2895600" cy="2895600"/>
            <a:chOff x="2112" y="1473"/>
            <a:chExt cx="1824" cy="1824"/>
          </a:xfrm>
        </p:grpSpPr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2112" y="1473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3360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3024" y="2352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V="1">
              <a:off x="3024" y="2064"/>
              <a:ext cx="864" cy="2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962400" y="2362200"/>
            <a:ext cx="51816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 smtClean="0">
                <a:solidFill>
                  <a:prstClr val="white"/>
                </a:solidFill>
              </a:rPr>
              <a:t>A = </a:t>
            </a:r>
            <a:r>
              <a:rPr lang="en-US" sz="11500" b="1" dirty="0">
                <a:solidFill>
                  <a:prstClr val="white"/>
                </a:solidFill>
                <a:latin typeface="Symbol" pitchFamily="18" charset="2"/>
              </a:rPr>
              <a:t>p</a:t>
            </a:r>
            <a:r>
              <a:rPr lang="en-US" sz="11500" b="1" dirty="0">
                <a:solidFill>
                  <a:prstClr val="white"/>
                </a:solidFill>
                <a:latin typeface="Times New Roman (PCL6)" pitchFamily="18" charset="0"/>
              </a:rPr>
              <a:t>r</a:t>
            </a:r>
            <a:r>
              <a:rPr lang="en-US" sz="11500" b="1" baseline="30000" dirty="0">
                <a:solidFill>
                  <a:prstClr val="white"/>
                </a:solidFill>
                <a:latin typeface="Times New Roman (PCL6)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9024" y="32766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23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8930299" cy="5072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9049" y="5791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hlinkClick r:id="rId3"/>
              </a:rPr>
              <a:t>POWER HOUR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11430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the region bounded by two radii of the circle and their intercepted arc.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971800" y="2514600"/>
            <a:ext cx="2895600" cy="2895600"/>
            <a:chOff x="1872" y="1584"/>
            <a:chExt cx="1824" cy="1824"/>
          </a:xfrm>
        </p:grpSpPr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1872" y="1584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2784" y="2463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784" y="2463"/>
              <a:ext cx="864" cy="369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V="1">
              <a:off x="2784" y="1584"/>
              <a:ext cx="192" cy="86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 rot="-6491615">
              <a:off x="2536" y="2017"/>
              <a:ext cx="1152" cy="672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 rot="12322591">
              <a:off x="2782" y="1634"/>
              <a:ext cx="432" cy="861"/>
            </a:xfrm>
            <a:prstGeom prst="triangle">
              <a:avLst>
                <a:gd name="adj" fmla="val 55199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3264" y="1728"/>
              <a:ext cx="384" cy="1104"/>
            </a:xfrm>
            <a:custGeom>
              <a:avLst/>
              <a:gdLst/>
              <a:ahLst/>
              <a:cxnLst>
                <a:cxn ang="0">
                  <a:pos x="48" y="48"/>
                </a:cxn>
                <a:cxn ang="0">
                  <a:pos x="240" y="192"/>
                </a:cxn>
                <a:cxn ang="0">
                  <a:pos x="384" y="624"/>
                </a:cxn>
                <a:cxn ang="0">
                  <a:pos x="384" y="1056"/>
                </a:cxn>
                <a:cxn ang="0">
                  <a:pos x="336" y="1104"/>
                </a:cxn>
                <a:cxn ang="0">
                  <a:pos x="0" y="0"/>
                </a:cxn>
                <a:cxn ang="0">
                  <a:pos x="48" y="48"/>
                </a:cxn>
              </a:cxnLst>
              <a:rect l="0" t="0" r="r" b="b"/>
              <a:pathLst>
                <a:path w="384" h="1104">
                  <a:moveTo>
                    <a:pt x="48" y="48"/>
                  </a:moveTo>
                  <a:lnTo>
                    <a:pt x="240" y="192"/>
                  </a:lnTo>
                  <a:lnTo>
                    <a:pt x="384" y="624"/>
                  </a:lnTo>
                  <a:lnTo>
                    <a:pt x="384" y="1056"/>
                  </a:lnTo>
                  <a:lnTo>
                    <a:pt x="336" y="1104"/>
                  </a:ln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3504" y="1968"/>
              <a:ext cx="19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768"/>
                </a:cxn>
                <a:cxn ang="0">
                  <a:pos x="192" y="624"/>
                </a:cxn>
                <a:cxn ang="0">
                  <a:pos x="192" y="528"/>
                </a:cxn>
                <a:cxn ang="0">
                  <a:pos x="192" y="432"/>
                </a:cxn>
                <a:cxn ang="0">
                  <a:pos x="192" y="336"/>
                </a:cxn>
                <a:cxn ang="0">
                  <a:pos x="144" y="240"/>
                </a:cxn>
                <a:cxn ang="0">
                  <a:pos x="96" y="144"/>
                </a:cxn>
                <a:cxn ang="0">
                  <a:pos x="48" y="48"/>
                </a:cxn>
                <a:cxn ang="0">
                  <a:pos x="0" y="0"/>
                </a:cxn>
              </a:cxnLst>
              <a:rect l="0" t="0" r="r" b="b"/>
              <a:pathLst>
                <a:path w="192" h="768">
                  <a:moveTo>
                    <a:pt x="0" y="0"/>
                  </a:moveTo>
                  <a:lnTo>
                    <a:pt x="144" y="768"/>
                  </a:lnTo>
                  <a:lnTo>
                    <a:pt x="192" y="624"/>
                  </a:lnTo>
                  <a:lnTo>
                    <a:pt x="192" y="528"/>
                  </a:lnTo>
                  <a:lnTo>
                    <a:pt x="192" y="432"/>
                  </a:lnTo>
                  <a:lnTo>
                    <a:pt x="192" y="336"/>
                  </a:lnTo>
                  <a:lnTo>
                    <a:pt x="144" y="240"/>
                  </a:lnTo>
                  <a:lnTo>
                    <a:pt x="96" y="144"/>
                  </a:ln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3" name="SMARTInkAnnotation20"/>
          <p:cNvSpPr/>
          <p:nvPr/>
        </p:nvSpPr>
        <p:spPr>
          <a:xfrm>
            <a:off x="4354833" y="3840492"/>
            <a:ext cx="91437" cy="114246"/>
          </a:xfrm>
          <a:custGeom>
            <a:avLst/>
            <a:gdLst/>
            <a:ahLst/>
            <a:cxnLst/>
            <a:rect l="0" t="0" r="0" b="0"/>
            <a:pathLst>
              <a:path w="91437" h="114246">
                <a:moveTo>
                  <a:pt x="80006" y="45708"/>
                </a:moveTo>
                <a:lnTo>
                  <a:pt x="80006" y="28251"/>
                </a:lnTo>
                <a:lnTo>
                  <a:pt x="78737" y="26450"/>
                </a:lnTo>
                <a:lnTo>
                  <a:pt x="76619" y="25249"/>
                </a:lnTo>
                <a:lnTo>
                  <a:pt x="70165" y="23322"/>
                </a:lnTo>
                <a:lnTo>
                  <a:pt x="68366" y="21894"/>
                </a:lnTo>
                <a:lnTo>
                  <a:pt x="65896" y="19671"/>
                </a:lnTo>
                <a:lnTo>
                  <a:pt x="57658" y="11901"/>
                </a:lnTo>
                <a:lnTo>
                  <a:pt x="56217" y="11739"/>
                </a:lnTo>
                <a:lnTo>
                  <a:pt x="53987" y="11632"/>
                </a:lnTo>
                <a:lnTo>
                  <a:pt x="45860" y="11421"/>
                </a:lnTo>
                <a:lnTo>
                  <a:pt x="39691" y="11419"/>
                </a:lnTo>
                <a:lnTo>
                  <a:pt x="37890" y="12688"/>
                </a:lnTo>
                <a:lnTo>
                  <a:pt x="36688" y="14804"/>
                </a:lnTo>
                <a:lnTo>
                  <a:pt x="35888" y="17486"/>
                </a:lnTo>
                <a:lnTo>
                  <a:pt x="34084" y="20543"/>
                </a:lnTo>
                <a:lnTo>
                  <a:pt x="31612" y="23851"/>
                </a:lnTo>
                <a:lnTo>
                  <a:pt x="28693" y="27326"/>
                </a:lnTo>
                <a:lnTo>
                  <a:pt x="26748" y="30913"/>
                </a:lnTo>
                <a:lnTo>
                  <a:pt x="25451" y="34575"/>
                </a:lnTo>
                <a:lnTo>
                  <a:pt x="23369" y="43508"/>
                </a:lnTo>
                <a:lnTo>
                  <a:pt x="23198" y="45511"/>
                </a:lnTo>
                <a:lnTo>
                  <a:pt x="23085" y="48117"/>
                </a:lnTo>
                <a:lnTo>
                  <a:pt x="22957" y="54398"/>
                </a:lnTo>
                <a:lnTo>
                  <a:pt x="22861" y="74008"/>
                </a:lnTo>
                <a:lnTo>
                  <a:pt x="24129" y="76004"/>
                </a:lnTo>
                <a:lnTo>
                  <a:pt x="26244" y="77336"/>
                </a:lnTo>
                <a:lnTo>
                  <a:pt x="32698" y="79471"/>
                </a:lnTo>
                <a:lnTo>
                  <a:pt x="34497" y="79647"/>
                </a:lnTo>
                <a:lnTo>
                  <a:pt x="36967" y="79764"/>
                </a:lnTo>
                <a:lnTo>
                  <a:pt x="43988" y="79952"/>
                </a:lnTo>
                <a:lnTo>
                  <a:pt x="66472" y="79996"/>
                </a:lnTo>
                <a:lnTo>
                  <a:pt x="68443" y="78727"/>
                </a:lnTo>
                <a:lnTo>
                  <a:pt x="71028" y="76611"/>
                </a:lnTo>
                <a:lnTo>
                  <a:pt x="78233" y="70156"/>
                </a:lnTo>
                <a:lnTo>
                  <a:pt x="89692" y="58866"/>
                </a:lnTo>
                <a:lnTo>
                  <a:pt x="90273" y="57020"/>
                </a:lnTo>
                <a:lnTo>
                  <a:pt x="90661" y="54519"/>
                </a:lnTo>
                <a:lnTo>
                  <a:pt x="90919" y="51582"/>
                </a:lnTo>
                <a:lnTo>
                  <a:pt x="91092" y="48353"/>
                </a:lnTo>
                <a:lnTo>
                  <a:pt x="91283" y="41380"/>
                </a:lnTo>
                <a:lnTo>
                  <a:pt x="91433" y="13662"/>
                </a:lnTo>
                <a:lnTo>
                  <a:pt x="90164" y="12913"/>
                </a:lnTo>
                <a:lnTo>
                  <a:pt x="88048" y="12415"/>
                </a:lnTo>
                <a:lnTo>
                  <a:pt x="85367" y="12082"/>
                </a:lnTo>
                <a:lnTo>
                  <a:pt x="83580" y="10591"/>
                </a:lnTo>
                <a:lnTo>
                  <a:pt x="82389" y="8326"/>
                </a:lnTo>
                <a:lnTo>
                  <a:pt x="81595" y="5547"/>
                </a:lnTo>
                <a:lnTo>
                  <a:pt x="79795" y="3694"/>
                </a:lnTo>
                <a:lnTo>
                  <a:pt x="77326" y="2459"/>
                </a:lnTo>
                <a:lnTo>
                  <a:pt x="70305" y="475"/>
                </a:lnTo>
                <a:lnTo>
                  <a:pt x="68459" y="313"/>
                </a:lnTo>
                <a:lnTo>
                  <a:pt x="65958" y="204"/>
                </a:lnTo>
                <a:lnTo>
                  <a:pt x="59792" y="84"/>
                </a:lnTo>
                <a:lnTo>
                  <a:pt x="47821" y="0"/>
                </a:lnTo>
                <a:lnTo>
                  <a:pt x="45849" y="1266"/>
                </a:lnTo>
                <a:lnTo>
                  <a:pt x="43265" y="3380"/>
                </a:lnTo>
                <a:lnTo>
                  <a:pt x="36060" y="9830"/>
                </a:lnTo>
                <a:lnTo>
                  <a:pt x="24601" y="21119"/>
                </a:lnTo>
                <a:lnTo>
                  <a:pt x="24019" y="22965"/>
                </a:lnTo>
                <a:lnTo>
                  <a:pt x="23631" y="25466"/>
                </a:lnTo>
                <a:lnTo>
                  <a:pt x="23010" y="32537"/>
                </a:lnTo>
                <a:lnTo>
                  <a:pt x="22924" y="36891"/>
                </a:lnTo>
                <a:lnTo>
                  <a:pt x="22857" y="66355"/>
                </a:lnTo>
                <a:lnTo>
                  <a:pt x="24127" y="68363"/>
                </a:lnTo>
                <a:lnTo>
                  <a:pt x="26244" y="70971"/>
                </a:lnTo>
                <a:lnTo>
                  <a:pt x="32697" y="78214"/>
                </a:lnTo>
                <a:lnTo>
                  <a:pt x="43988" y="89682"/>
                </a:lnTo>
                <a:lnTo>
                  <a:pt x="45834" y="90264"/>
                </a:lnTo>
                <a:lnTo>
                  <a:pt x="48335" y="90652"/>
                </a:lnTo>
                <a:lnTo>
                  <a:pt x="55405" y="91274"/>
                </a:lnTo>
                <a:lnTo>
                  <a:pt x="59759" y="91359"/>
                </a:lnTo>
                <a:lnTo>
                  <a:pt x="72902" y="91414"/>
                </a:lnTo>
                <a:lnTo>
                  <a:pt x="75270" y="90148"/>
                </a:lnTo>
                <a:lnTo>
                  <a:pt x="76849" y="88035"/>
                </a:lnTo>
                <a:lnTo>
                  <a:pt x="77901" y="85355"/>
                </a:lnTo>
                <a:lnTo>
                  <a:pt x="79873" y="82300"/>
                </a:lnTo>
                <a:lnTo>
                  <a:pt x="82457" y="78992"/>
                </a:lnTo>
                <a:lnTo>
                  <a:pt x="89663" y="70627"/>
                </a:lnTo>
                <a:lnTo>
                  <a:pt x="90254" y="68670"/>
                </a:lnTo>
                <a:lnTo>
                  <a:pt x="90648" y="66096"/>
                </a:lnTo>
                <a:lnTo>
                  <a:pt x="91280" y="58907"/>
                </a:lnTo>
                <a:lnTo>
                  <a:pt x="91333" y="57047"/>
                </a:lnTo>
                <a:lnTo>
                  <a:pt x="91422" y="41384"/>
                </a:lnTo>
                <a:lnTo>
                  <a:pt x="90157" y="39015"/>
                </a:lnTo>
                <a:lnTo>
                  <a:pt x="88043" y="37436"/>
                </a:lnTo>
                <a:lnTo>
                  <a:pt x="85364" y="36383"/>
                </a:lnTo>
                <a:lnTo>
                  <a:pt x="83579" y="34411"/>
                </a:lnTo>
                <a:lnTo>
                  <a:pt x="82388" y="31826"/>
                </a:lnTo>
                <a:lnTo>
                  <a:pt x="80477" y="24621"/>
                </a:lnTo>
                <a:lnTo>
                  <a:pt x="79050" y="22760"/>
                </a:lnTo>
                <a:lnTo>
                  <a:pt x="76829" y="20249"/>
                </a:lnTo>
                <a:lnTo>
                  <a:pt x="74078" y="17305"/>
                </a:lnTo>
                <a:lnTo>
                  <a:pt x="70974" y="15343"/>
                </a:lnTo>
                <a:lnTo>
                  <a:pt x="67635" y="14034"/>
                </a:lnTo>
                <a:lnTo>
                  <a:pt x="64138" y="13162"/>
                </a:lnTo>
                <a:lnTo>
                  <a:pt x="60538" y="12580"/>
                </a:lnTo>
                <a:lnTo>
                  <a:pt x="56867" y="12193"/>
                </a:lnTo>
                <a:lnTo>
                  <a:pt x="47919" y="11570"/>
                </a:lnTo>
                <a:lnTo>
                  <a:pt x="43309" y="11486"/>
                </a:lnTo>
                <a:lnTo>
                  <a:pt x="30000" y="11431"/>
                </a:lnTo>
                <a:lnTo>
                  <a:pt x="27619" y="12697"/>
                </a:lnTo>
                <a:lnTo>
                  <a:pt x="26031" y="14810"/>
                </a:lnTo>
                <a:lnTo>
                  <a:pt x="23483" y="21260"/>
                </a:lnTo>
                <a:lnTo>
                  <a:pt x="23275" y="23059"/>
                </a:lnTo>
                <a:lnTo>
                  <a:pt x="23135" y="25528"/>
                </a:lnTo>
                <a:lnTo>
                  <a:pt x="23043" y="28445"/>
                </a:lnTo>
                <a:lnTo>
                  <a:pt x="21710" y="30389"/>
                </a:lnTo>
                <a:lnTo>
                  <a:pt x="19552" y="31685"/>
                </a:lnTo>
                <a:lnTo>
                  <a:pt x="16844" y="32549"/>
                </a:lnTo>
                <a:lnTo>
                  <a:pt x="15038" y="34395"/>
                </a:lnTo>
                <a:lnTo>
                  <a:pt x="13834" y="36896"/>
                </a:lnTo>
                <a:lnTo>
                  <a:pt x="13031" y="39833"/>
                </a:lnTo>
                <a:lnTo>
                  <a:pt x="12497" y="43062"/>
                </a:lnTo>
                <a:lnTo>
                  <a:pt x="12140" y="46483"/>
                </a:lnTo>
                <a:lnTo>
                  <a:pt x="11567" y="55033"/>
                </a:lnTo>
                <a:lnTo>
                  <a:pt x="11489" y="59589"/>
                </a:lnTo>
                <a:lnTo>
                  <a:pt x="11469" y="62582"/>
                </a:lnTo>
                <a:lnTo>
                  <a:pt x="12724" y="64577"/>
                </a:lnTo>
                <a:lnTo>
                  <a:pt x="14832" y="65907"/>
                </a:lnTo>
                <a:lnTo>
                  <a:pt x="17506" y="66794"/>
                </a:lnTo>
                <a:lnTo>
                  <a:pt x="19289" y="68655"/>
                </a:lnTo>
                <a:lnTo>
                  <a:pt x="20479" y="71166"/>
                </a:lnTo>
                <a:lnTo>
                  <a:pt x="22387" y="78253"/>
                </a:lnTo>
                <a:lnTo>
                  <a:pt x="23813" y="80105"/>
                </a:lnTo>
                <a:lnTo>
                  <a:pt x="26034" y="82609"/>
                </a:lnTo>
                <a:lnTo>
                  <a:pt x="32656" y="89685"/>
                </a:lnTo>
                <a:lnTo>
                  <a:pt x="34469" y="90266"/>
                </a:lnTo>
                <a:lnTo>
                  <a:pt x="36948" y="90653"/>
                </a:lnTo>
                <a:lnTo>
                  <a:pt x="39871" y="90911"/>
                </a:lnTo>
                <a:lnTo>
                  <a:pt x="43090" y="91083"/>
                </a:lnTo>
                <a:lnTo>
                  <a:pt x="50052" y="91274"/>
                </a:lnTo>
                <a:lnTo>
                  <a:pt x="52416" y="92596"/>
                </a:lnTo>
                <a:lnTo>
                  <a:pt x="53993" y="94746"/>
                </a:lnTo>
                <a:lnTo>
                  <a:pt x="55044" y="97450"/>
                </a:lnTo>
                <a:lnTo>
                  <a:pt x="57015" y="99252"/>
                </a:lnTo>
                <a:lnTo>
                  <a:pt x="59599" y="100454"/>
                </a:lnTo>
                <a:lnTo>
                  <a:pt x="62591" y="101255"/>
                </a:lnTo>
                <a:lnTo>
                  <a:pt x="64586" y="100519"/>
                </a:lnTo>
                <a:lnTo>
                  <a:pt x="65916" y="98759"/>
                </a:lnTo>
                <a:lnTo>
                  <a:pt x="66803" y="96315"/>
                </a:lnTo>
                <a:lnTo>
                  <a:pt x="68664" y="94686"/>
                </a:lnTo>
                <a:lnTo>
                  <a:pt x="71175" y="93600"/>
                </a:lnTo>
                <a:lnTo>
                  <a:pt x="78262" y="91857"/>
                </a:lnTo>
                <a:lnTo>
                  <a:pt x="78844" y="90444"/>
                </a:lnTo>
                <a:lnTo>
                  <a:pt x="79232" y="88231"/>
                </a:lnTo>
                <a:lnTo>
                  <a:pt x="79490" y="85487"/>
                </a:lnTo>
                <a:lnTo>
                  <a:pt x="80931" y="83657"/>
                </a:lnTo>
                <a:lnTo>
                  <a:pt x="83163" y="82437"/>
                </a:lnTo>
                <a:lnTo>
                  <a:pt x="85921" y="81624"/>
                </a:lnTo>
                <a:lnTo>
                  <a:pt x="87759" y="79812"/>
                </a:lnTo>
                <a:lnTo>
                  <a:pt x="88985" y="77334"/>
                </a:lnTo>
                <a:lnTo>
                  <a:pt x="90952" y="70299"/>
                </a:lnTo>
                <a:lnTo>
                  <a:pt x="91113" y="68452"/>
                </a:lnTo>
                <a:lnTo>
                  <a:pt x="91221" y="65950"/>
                </a:lnTo>
                <a:lnTo>
                  <a:pt x="91341" y="59784"/>
                </a:lnTo>
                <a:lnTo>
                  <a:pt x="91394" y="52811"/>
                </a:lnTo>
                <a:lnTo>
                  <a:pt x="90138" y="49173"/>
                </a:lnTo>
                <a:lnTo>
                  <a:pt x="88030" y="45478"/>
                </a:lnTo>
                <a:lnTo>
                  <a:pt x="81591" y="36490"/>
                </a:lnTo>
                <a:lnTo>
                  <a:pt x="79793" y="34482"/>
                </a:lnTo>
                <a:lnTo>
                  <a:pt x="74408" y="28865"/>
                </a:lnTo>
                <a:lnTo>
                  <a:pt x="72464" y="25589"/>
                </a:lnTo>
                <a:lnTo>
                  <a:pt x="71168" y="22135"/>
                </a:lnTo>
                <a:lnTo>
                  <a:pt x="70304" y="18563"/>
                </a:lnTo>
                <a:lnTo>
                  <a:pt x="68458" y="16181"/>
                </a:lnTo>
                <a:lnTo>
                  <a:pt x="65957" y="14593"/>
                </a:lnTo>
                <a:lnTo>
                  <a:pt x="63020" y="13534"/>
                </a:lnTo>
                <a:lnTo>
                  <a:pt x="59792" y="12829"/>
                </a:lnTo>
                <a:lnTo>
                  <a:pt x="56371" y="12359"/>
                </a:lnTo>
                <a:lnTo>
                  <a:pt x="47821" y="11603"/>
                </a:lnTo>
                <a:lnTo>
                  <a:pt x="45849" y="12811"/>
                </a:lnTo>
                <a:lnTo>
                  <a:pt x="43265" y="14887"/>
                </a:lnTo>
                <a:lnTo>
                  <a:pt x="40272" y="17540"/>
                </a:lnTo>
                <a:lnTo>
                  <a:pt x="37007" y="19309"/>
                </a:lnTo>
                <a:lnTo>
                  <a:pt x="33560" y="20489"/>
                </a:lnTo>
                <a:lnTo>
                  <a:pt x="24970" y="22381"/>
                </a:lnTo>
                <a:lnTo>
                  <a:pt x="22996" y="23807"/>
                </a:lnTo>
                <a:lnTo>
                  <a:pt x="20409" y="26027"/>
                </a:lnTo>
                <a:lnTo>
                  <a:pt x="13201" y="32648"/>
                </a:lnTo>
                <a:lnTo>
                  <a:pt x="5884" y="39863"/>
                </a:lnTo>
                <a:lnTo>
                  <a:pt x="3922" y="43081"/>
                </a:lnTo>
                <a:lnTo>
                  <a:pt x="2613" y="46496"/>
                </a:lnTo>
                <a:lnTo>
                  <a:pt x="513" y="55036"/>
                </a:lnTo>
                <a:lnTo>
                  <a:pt x="341" y="57006"/>
                </a:lnTo>
                <a:lnTo>
                  <a:pt x="226" y="59590"/>
                </a:lnTo>
                <a:lnTo>
                  <a:pt x="99" y="65847"/>
                </a:lnTo>
                <a:lnTo>
                  <a:pt x="0" y="85439"/>
                </a:lnTo>
                <a:lnTo>
                  <a:pt x="1269" y="87435"/>
                </a:lnTo>
                <a:lnTo>
                  <a:pt x="3385" y="88766"/>
                </a:lnTo>
                <a:lnTo>
                  <a:pt x="6065" y="89653"/>
                </a:lnTo>
                <a:lnTo>
                  <a:pt x="7853" y="91515"/>
                </a:lnTo>
                <a:lnTo>
                  <a:pt x="9044" y="94025"/>
                </a:lnTo>
                <a:lnTo>
                  <a:pt x="9838" y="96969"/>
                </a:lnTo>
                <a:lnTo>
                  <a:pt x="11638" y="98932"/>
                </a:lnTo>
                <a:lnTo>
                  <a:pt x="14107" y="100241"/>
                </a:lnTo>
                <a:lnTo>
                  <a:pt x="17023" y="101113"/>
                </a:lnTo>
                <a:lnTo>
                  <a:pt x="20238" y="101694"/>
                </a:lnTo>
                <a:lnTo>
                  <a:pt x="23651" y="102082"/>
                </a:lnTo>
                <a:lnTo>
                  <a:pt x="27196" y="102340"/>
                </a:lnTo>
                <a:lnTo>
                  <a:pt x="29559" y="103783"/>
                </a:lnTo>
                <a:lnTo>
                  <a:pt x="31134" y="106015"/>
                </a:lnTo>
                <a:lnTo>
                  <a:pt x="32185" y="108772"/>
                </a:lnTo>
                <a:lnTo>
                  <a:pt x="34156" y="110611"/>
                </a:lnTo>
                <a:lnTo>
                  <a:pt x="36739" y="111836"/>
                </a:lnTo>
                <a:lnTo>
                  <a:pt x="39732" y="112653"/>
                </a:lnTo>
                <a:lnTo>
                  <a:pt x="42997" y="113198"/>
                </a:lnTo>
                <a:lnTo>
                  <a:pt x="46444" y="113561"/>
                </a:lnTo>
                <a:lnTo>
                  <a:pt x="55032" y="114144"/>
                </a:lnTo>
                <a:lnTo>
                  <a:pt x="59594" y="114223"/>
                </a:lnTo>
                <a:lnTo>
                  <a:pt x="62587" y="114245"/>
                </a:lnTo>
                <a:lnTo>
                  <a:pt x="64584" y="112989"/>
                </a:lnTo>
                <a:lnTo>
                  <a:pt x="65914" y="110882"/>
                </a:lnTo>
                <a:lnTo>
                  <a:pt x="66802" y="108207"/>
                </a:lnTo>
                <a:lnTo>
                  <a:pt x="68663" y="106424"/>
                </a:lnTo>
                <a:lnTo>
                  <a:pt x="71174" y="105235"/>
                </a:lnTo>
                <a:lnTo>
                  <a:pt x="74118" y="104443"/>
                </a:lnTo>
                <a:lnTo>
                  <a:pt x="77351" y="102644"/>
                </a:lnTo>
                <a:lnTo>
                  <a:pt x="80776" y="100175"/>
                </a:lnTo>
                <a:lnTo>
                  <a:pt x="89330" y="93155"/>
                </a:lnTo>
                <a:lnTo>
                  <a:pt x="90033" y="91309"/>
                </a:lnTo>
                <a:lnTo>
                  <a:pt x="90501" y="88809"/>
                </a:lnTo>
                <a:lnTo>
                  <a:pt x="90813" y="85872"/>
                </a:lnTo>
                <a:lnTo>
                  <a:pt x="91021" y="82644"/>
                </a:lnTo>
                <a:lnTo>
                  <a:pt x="91159" y="79221"/>
                </a:lnTo>
                <a:lnTo>
                  <a:pt x="91313" y="72033"/>
                </a:lnTo>
                <a:lnTo>
                  <a:pt x="91436" y="36395"/>
                </a:lnTo>
                <a:lnTo>
                  <a:pt x="90166" y="34419"/>
                </a:lnTo>
                <a:lnTo>
                  <a:pt x="88050" y="31832"/>
                </a:lnTo>
                <a:lnTo>
                  <a:pt x="80477" y="23374"/>
                </a:lnTo>
                <a:lnTo>
                  <a:pt x="79050" y="23198"/>
                </a:lnTo>
                <a:lnTo>
                  <a:pt x="76829" y="23081"/>
                </a:lnTo>
                <a:lnTo>
                  <a:pt x="70206" y="22893"/>
                </a:lnTo>
                <a:lnTo>
                  <a:pt x="62991" y="22861"/>
                </a:lnTo>
                <a:lnTo>
                  <a:pt x="61043" y="24127"/>
                </a:lnTo>
                <a:lnTo>
                  <a:pt x="59744" y="26240"/>
                </a:lnTo>
                <a:lnTo>
                  <a:pt x="58878" y="28919"/>
                </a:lnTo>
                <a:lnTo>
                  <a:pt x="57031" y="30705"/>
                </a:lnTo>
                <a:lnTo>
                  <a:pt x="54529" y="31896"/>
                </a:lnTo>
                <a:lnTo>
                  <a:pt x="51592" y="32690"/>
                </a:lnTo>
                <a:lnTo>
                  <a:pt x="49633" y="34489"/>
                </a:lnTo>
                <a:lnTo>
                  <a:pt x="48328" y="36958"/>
                </a:lnTo>
                <a:lnTo>
                  <a:pt x="45869" y="45196"/>
                </a:lnTo>
                <a:lnTo>
                  <a:pt x="44548" y="46636"/>
                </a:lnTo>
                <a:lnTo>
                  <a:pt x="35888" y="55504"/>
                </a:lnTo>
                <a:lnTo>
                  <a:pt x="36624" y="56048"/>
                </a:lnTo>
                <a:lnTo>
                  <a:pt x="38385" y="56411"/>
                </a:lnTo>
                <a:lnTo>
                  <a:pt x="44268" y="56994"/>
                </a:lnTo>
                <a:lnTo>
                  <a:pt x="44751" y="58312"/>
                </a:lnTo>
                <a:lnTo>
                  <a:pt x="45073" y="60460"/>
                </a:lnTo>
                <a:lnTo>
                  <a:pt x="45717" y="685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 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26568"/>
              </p:ext>
            </p:extLst>
          </p:nvPr>
        </p:nvGraphicFramePr>
        <p:xfrm>
          <a:off x="533400" y="1981200"/>
          <a:ext cx="7818437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2" name="Equation" r:id="rId3" imgW="1600200" imgH="406080" progId="Equation.DSMT4">
                  <p:embed/>
                </p:oleObj>
              </mc:Choice>
              <mc:Fallback>
                <p:oleObj name="Equation" r:id="rId3" imgW="1600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7818437" cy="198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81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733800" y="12954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8862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Example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38100"/>
            <a:ext cx="7048500" cy="11811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pPr algn="l"/>
            <a:r>
              <a:rPr lang="en-US" b="1" dirty="0"/>
              <a:t>Find the area of the </a:t>
            </a:r>
            <a:r>
              <a:rPr lang="en-US" b="1" dirty="0" smtClean="0"/>
              <a:t>sector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to the nearest hundredths.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152900" y="5326559"/>
            <a:ext cx="4343400" cy="769441"/>
          </a:xfrm>
          <a:prstGeom prst="rect">
            <a:avLst/>
          </a:prstGeom>
          <a:solidFill>
            <a:schemeClr val="bg1"/>
          </a:solidFill>
          <a:ln w="571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333399"/>
                </a:solidFill>
                <a:latin typeface="Century Gothic"/>
              </a:rPr>
              <a:t>A </a:t>
            </a:r>
            <a:r>
              <a:rPr lang="en-US" sz="4400" b="1" dirty="0">
                <a:solidFill>
                  <a:srgbClr val="333399"/>
                </a:solidFill>
                <a:latin typeface="Century Gothic"/>
                <a:sym typeface="Symbol" pitchFamily="18" charset="2"/>
              </a:rPr>
              <a:t> </a:t>
            </a:r>
            <a:r>
              <a:rPr lang="en-US" sz="4400" b="1" dirty="0">
                <a:solidFill>
                  <a:srgbClr val="333399"/>
                </a:solidFill>
                <a:latin typeface="Century Gothic"/>
              </a:rPr>
              <a:t>18.85 cm</a:t>
            </a:r>
            <a:r>
              <a:rPr lang="en-US" sz="4400" b="1" baseline="30000" dirty="0">
                <a:solidFill>
                  <a:srgbClr val="333399"/>
                </a:solidFill>
                <a:latin typeface="Century Gothic"/>
              </a:rPr>
              <a:t>2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33400" y="1878509"/>
            <a:ext cx="2362200" cy="2362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1676400" y="2183309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676400" y="3021509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819400" y="2411909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prstClr val="white"/>
                </a:solidFill>
              </a:rPr>
              <a:t>60</a:t>
            </a:r>
            <a:r>
              <a:rPr lang="en-US" sz="3200" b="1" dirty="0" smtClean="0">
                <a:solidFill>
                  <a:prstClr val="white"/>
                </a:solidFill>
                <a:sym typeface="Symbol"/>
              </a:rPr>
              <a:t>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19006652">
            <a:off x="1223043" y="199013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99"/>
                </a:solidFill>
              </a:rPr>
              <a:t>6 cm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743200" y="34787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</a:rPr>
              <a:t>Q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514600" y="18023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</a:rPr>
              <a:t>R</a:t>
            </a: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 rot="-5838905">
            <a:off x="1447006" y="2514303"/>
            <a:ext cx="1373188" cy="914400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 rot="-585636">
            <a:off x="2360082" y="2250117"/>
            <a:ext cx="530552" cy="1298575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412463"/>
              </p:ext>
            </p:extLst>
          </p:nvPr>
        </p:nvGraphicFramePr>
        <p:xfrm>
          <a:off x="4001666" y="1928218"/>
          <a:ext cx="4494634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3" imgW="1041120" imgH="419040" progId="Equation.DSMT4">
                  <p:embed/>
                </p:oleObj>
              </mc:Choice>
              <mc:Fallback>
                <p:oleObj name="Equation" r:id="rId3" imgW="104112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666" y="1928218"/>
                        <a:ext cx="4494634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554480" y="29565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6978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733800" y="10668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Example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"/>
            <a:ext cx="7162800" cy="7620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r>
              <a:rPr lang="en-US" b="1" dirty="0"/>
              <a:t>Find the </a:t>
            </a:r>
            <a:r>
              <a:rPr lang="en-US" b="1" dirty="0" smtClean="0"/>
              <a:t>exact area </a:t>
            </a:r>
            <a:r>
              <a:rPr lang="en-US" b="1" dirty="0"/>
              <a:t>of the sector</a:t>
            </a:r>
            <a:r>
              <a:rPr lang="en-US" b="1" dirty="0">
                <a:sym typeface="Symbol" pitchFamily="18" charset="2"/>
              </a:rPr>
              <a:t>.</a:t>
            </a:r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81000" y="1295400"/>
            <a:ext cx="2895600" cy="2962275"/>
            <a:chOff x="384" y="816"/>
            <a:chExt cx="1824" cy="1866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864" y="86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99"/>
                  </a:solidFill>
                </a:rPr>
                <a:t>6 cm</a:t>
              </a: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84" y="816"/>
              <a:ext cx="1488" cy="1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>
              <a:off x="624" y="1584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76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152" y="2352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prstClr val="white"/>
                  </a:solidFill>
                </a:rPr>
                <a:t>120</a:t>
              </a:r>
              <a:r>
                <a:rPr lang="en-US" sz="2800" b="1" dirty="0" smtClean="0">
                  <a:solidFill>
                    <a:prstClr val="white"/>
                  </a:solidFill>
                  <a:sym typeface="Symbol"/>
                </a:rPr>
                <a:t></a:t>
              </a:r>
              <a:endParaRPr lang="en-US" sz="2800" b="1" dirty="0">
                <a:solidFill>
                  <a:prstClr val="white"/>
                </a:solidFill>
              </a:endParaRP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1248" y="1344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prstClr val="black"/>
                  </a:solidFill>
                </a:rPr>
                <a:t>7 cm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432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Q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prstClr val="white"/>
                  </a:solidFill>
                </a:rPr>
                <a:t>R</a:t>
              </a:r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 rot="-1285746">
              <a:off x="531" y="1576"/>
              <a:ext cx="1283" cy="351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 rot="-1307738">
              <a:off x="719" y="1679"/>
              <a:ext cx="1111" cy="5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672" y="2064"/>
              <a:ext cx="192" cy="14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96"/>
                </a:cxn>
                <a:cxn ang="0">
                  <a:pos x="96" y="144"/>
                </a:cxn>
                <a:cxn ang="0">
                  <a:pos x="192" y="144"/>
                </a:cxn>
                <a:cxn ang="0">
                  <a:pos x="192" y="0"/>
                </a:cxn>
                <a:cxn ang="0">
                  <a:pos x="96" y="0"/>
                </a:cxn>
                <a:cxn ang="0">
                  <a:pos x="0" y="48"/>
                </a:cxn>
              </a:cxnLst>
              <a:rect l="0" t="0" r="r" b="b"/>
              <a:pathLst>
                <a:path w="192" h="144">
                  <a:moveTo>
                    <a:pt x="0" y="48"/>
                  </a:moveTo>
                  <a:lnTo>
                    <a:pt x="0" y="96"/>
                  </a:lnTo>
                  <a:lnTo>
                    <a:pt x="96" y="144"/>
                  </a:lnTo>
                  <a:lnTo>
                    <a:pt x="192" y="144"/>
                  </a:lnTo>
                  <a:lnTo>
                    <a:pt x="192" y="0"/>
                  </a:lnTo>
                  <a:lnTo>
                    <a:pt x="9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auto">
            <a:xfrm>
              <a:off x="793" y="1647"/>
              <a:ext cx="1056" cy="650"/>
            </a:xfrm>
            <a:custGeom>
              <a:avLst/>
              <a:gdLst/>
              <a:ahLst/>
              <a:cxnLst>
                <a:cxn ang="0">
                  <a:pos x="797" y="0"/>
                </a:cxn>
                <a:cxn ang="0">
                  <a:pos x="1040" y="40"/>
                </a:cxn>
                <a:cxn ang="0">
                  <a:pos x="1008" y="170"/>
                </a:cxn>
                <a:cxn ang="0">
                  <a:pos x="967" y="259"/>
                </a:cxn>
                <a:cxn ang="0">
                  <a:pos x="870" y="381"/>
                </a:cxn>
                <a:cxn ang="0">
                  <a:pos x="781" y="479"/>
                </a:cxn>
                <a:cxn ang="0">
                  <a:pos x="651" y="568"/>
                </a:cxn>
                <a:cxn ang="0">
                  <a:pos x="602" y="584"/>
                </a:cxn>
                <a:cxn ang="0">
                  <a:pos x="513" y="641"/>
                </a:cxn>
                <a:cxn ang="0">
                  <a:pos x="83" y="608"/>
                </a:cxn>
                <a:cxn ang="0">
                  <a:pos x="34" y="584"/>
                </a:cxn>
                <a:cxn ang="0">
                  <a:pos x="2" y="543"/>
                </a:cxn>
                <a:cxn ang="0">
                  <a:pos x="43" y="454"/>
                </a:cxn>
                <a:cxn ang="0">
                  <a:pos x="83" y="422"/>
                </a:cxn>
                <a:cxn ang="0">
                  <a:pos x="108" y="397"/>
                </a:cxn>
                <a:cxn ang="0">
                  <a:pos x="205" y="349"/>
                </a:cxn>
                <a:cxn ang="0">
                  <a:pos x="302" y="316"/>
                </a:cxn>
                <a:cxn ang="0">
                  <a:pos x="335" y="308"/>
                </a:cxn>
                <a:cxn ang="0">
                  <a:pos x="448" y="227"/>
                </a:cxn>
                <a:cxn ang="0">
                  <a:pos x="537" y="186"/>
                </a:cxn>
                <a:cxn ang="0">
                  <a:pos x="635" y="154"/>
                </a:cxn>
                <a:cxn ang="0">
                  <a:pos x="667" y="138"/>
                </a:cxn>
                <a:cxn ang="0">
                  <a:pos x="732" y="122"/>
                </a:cxn>
                <a:cxn ang="0">
                  <a:pos x="797" y="0"/>
                </a:cxn>
              </a:cxnLst>
              <a:rect l="0" t="0" r="r" b="b"/>
              <a:pathLst>
                <a:path w="1056" h="650">
                  <a:moveTo>
                    <a:pt x="797" y="0"/>
                  </a:moveTo>
                  <a:cubicBezTo>
                    <a:pt x="854" y="57"/>
                    <a:pt x="974" y="37"/>
                    <a:pt x="1040" y="40"/>
                  </a:cubicBezTo>
                  <a:cubicBezTo>
                    <a:pt x="1056" y="84"/>
                    <a:pt x="1033" y="132"/>
                    <a:pt x="1008" y="170"/>
                  </a:cubicBezTo>
                  <a:cubicBezTo>
                    <a:pt x="996" y="208"/>
                    <a:pt x="994" y="233"/>
                    <a:pt x="967" y="259"/>
                  </a:cubicBezTo>
                  <a:cubicBezTo>
                    <a:pt x="950" y="313"/>
                    <a:pt x="916" y="351"/>
                    <a:pt x="870" y="381"/>
                  </a:cubicBezTo>
                  <a:cubicBezTo>
                    <a:pt x="859" y="415"/>
                    <a:pt x="816" y="466"/>
                    <a:pt x="781" y="479"/>
                  </a:cubicBezTo>
                  <a:cubicBezTo>
                    <a:pt x="748" y="529"/>
                    <a:pt x="706" y="550"/>
                    <a:pt x="651" y="568"/>
                  </a:cubicBezTo>
                  <a:cubicBezTo>
                    <a:pt x="635" y="573"/>
                    <a:pt x="602" y="584"/>
                    <a:pt x="602" y="584"/>
                  </a:cubicBezTo>
                  <a:cubicBezTo>
                    <a:pt x="575" y="602"/>
                    <a:pt x="544" y="631"/>
                    <a:pt x="513" y="641"/>
                  </a:cubicBezTo>
                  <a:cubicBezTo>
                    <a:pt x="200" y="634"/>
                    <a:pt x="255" y="650"/>
                    <a:pt x="83" y="608"/>
                  </a:cubicBezTo>
                  <a:cubicBezTo>
                    <a:pt x="68" y="598"/>
                    <a:pt x="48" y="595"/>
                    <a:pt x="34" y="584"/>
                  </a:cubicBezTo>
                  <a:cubicBezTo>
                    <a:pt x="20" y="573"/>
                    <a:pt x="14" y="556"/>
                    <a:pt x="2" y="543"/>
                  </a:cubicBezTo>
                  <a:cubicBezTo>
                    <a:pt x="8" y="498"/>
                    <a:pt x="0" y="468"/>
                    <a:pt x="43" y="454"/>
                  </a:cubicBezTo>
                  <a:cubicBezTo>
                    <a:pt x="59" y="407"/>
                    <a:pt x="37" y="448"/>
                    <a:pt x="83" y="422"/>
                  </a:cubicBezTo>
                  <a:cubicBezTo>
                    <a:pt x="93" y="416"/>
                    <a:pt x="98" y="404"/>
                    <a:pt x="108" y="397"/>
                  </a:cubicBezTo>
                  <a:cubicBezTo>
                    <a:pt x="137" y="376"/>
                    <a:pt x="170" y="357"/>
                    <a:pt x="205" y="349"/>
                  </a:cubicBezTo>
                  <a:cubicBezTo>
                    <a:pt x="257" y="322"/>
                    <a:pt x="226" y="335"/>
                    <a:pt x="302" y="316"/>
                  </a:cubicBezTo>
                  <a:cubicBezTo>
                    <a:pt x="313" y="313"/>
                    <a:pt x="335" y="308"/>
                    <a:pt x="335" y="308"/>
                  </a:cubicBezTo>
                  <a:cubicBezTo>
                    <a:pt x="379" y="286"/>
                    <a:pt x="407" y="251"/>
                    <a:pt x="448" y="227"/>
                  </a:cubicBezTo>
                  <a:cubicBezTo>
                    <a:pt x="490" y="203"/>
                    <a:pt x="501" y="199"/>
                    <a:pt x="537" y="186"/>
                  </a:cubicBezTo>
                  <a:cubicBezTo>
                    <a:pt x="562" y="162"/>
                    <a:pt x="635" y="154"/>
                    <a:pt x="635" y="154"/>
                  </a:cubicBezTo>
                  <a:cubicBezTo>
                    <a:pt x="646" y="149"/>
                    <a:pt x="656" y="142"/>
                    <a:pt x="667" y="138"/>
                  </a:cubicBezTo>
                  <a:cubicBezTo>
                    <a:pt x="688" y="131"/>
                    <a:pt x="732" y="122"/>
                    <a:pt x="732" y="122"/>
                  </a:cubicBezTo>
                  <a:cubicBezTo>
                    <a:pt x="772" y="95"/>
                    <a:pt x="797" y="48"/>
                    <a:pt x="797" y="0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869083"/>
              </p:ext>
            </p:extLst>
          </p:nvPr>
        </p:nvGraphicFramePr>
        <p:xfrm>
          <a:off x="4191000" y="4419600"/>
          <a:ext cx="2970212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Equation" r:id="rId3" imgW="914400" imgH="406080" progId="Equation.DSMT4">
                  <p:embed/>
                </p:oleObj>
              </mc:Choice>
              <mc:Fallback>
                <p:oleObj name="Equation" r:id="rId3" imgW="9144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4419600"/>
                        <a:ext cx="2970212" cy="1319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33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383300"/>
              </p:ext>
            </p:extLst>
          </p:nvPr>
        </p:nvGraphicFramePr>
        <p:xfrm>
          <a:off x="3886200" y="1910398"/>
          <a:ext cx="4494212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7" name="Equation" r:id="rId5" imgW="1041120" imgH="419040" progId="Equation.DSMT4">
                  <p:embed/>
                </p:oleObj>
              </mc:Choice>
              <mc:Fallback>
                <p:oleObj name="Equation" r:id="rId5" imgW="104112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10398"/>
                        <a:ext cx="4494212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1447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364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9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381000" y="2300288"/>
            <a:ext cx="2438400" cy="228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1631950" y="2312988"/>
            <a:ext cx="1187450" cy="1079500"/>
          </a:xfrm>
          <a:custGeom>
            <a:avLst/>
            <a:gdLst>
              <a:gd name="T0" fmla="*/ 0 w 748"/>
              <a:gd name="T1" fmla="*/ 0 h 680"/>
              <a:gd name="T2" fmla="*/ 2147483647 w 748"/>
              <a:gd name="T3" fmla="*/ 2147483647 h 680"/>
              <a:gd name="T4" fmla="*/ 2147483647 w 748"/>
              <a:gd name="T5" fmla="*/ 2147483647 h 680"/>
              <a:gd name="T6" fmla="*/ 2147483647 w 748"/>
              <a:gd name="T7" fmla="*/ 2147483647 h 680"/>
              <a:gd name="T8" fmla="*/ 2147483647 w 748"/>
              <a:gd name="T9" fmla="*/ 2147483647 h 680"/>
              <a:gd name="T10" fmla="*/ 2147483647 w 748"/>
              <a:gd name="T11" fmla="*/ 2147483647 h 680"/>
              <a:gd name="T12" fmla="*/ 2147483647 w 748"/>
              <a:gd name="T13" fmla="*/ 2147483647 h 680"/>
              <a:gd name="T14" fmla="*/ 2147483647 w 748"/>
              <a:gd name="T15" fmla="*/ 2147483647 h 680"/>
              <a:gd name="T16" fmla="*/ 2147483647 w 748"/>
              <a:gd name="T17" fmla="*/ 2147483647 h 680"/>
              <a:gd name="T18" fmla="*/ 2147483647 w 748"/>
              <a:gd name="T19" fmla="*/ 2147483647 h 680"/>
              <a:gd name="T20" fmla="*/ 2147483647 w 748"/>
              <a:gd name="T21" fmla="*/ 2147483647 h 680"/>
              <a:gd name="T22" fmla="*/ 2147483647 w 748"/>
              <a:gd name="T23" fmla="*/ 2147483647 h 680"/>
              <a:gd name="T24" fmla="*/ 2147483647 w 748"/>
              <a:gd name="T25" fmla="*/ 2147483647 h 680"/>
              <a:gd name="T26" fmla="*/ 2147483647 w 748"/>
              <a:gd name="T27" fmla="*/ 2147483647 h 680"/>
              <a:gd name="T28" fmla="*/ 2147483647 w 748"/>
              <a:gd name="T29" fmla="*/ 2147483647 h 680"/>
              <a:gd name="T30" fmla="*/ 2147483647 w 748"/>
              <a:gd name="T31" fmla="*/ 2147483647 h 680"/>
              <a:gd name="T32" fmla="*/ 2147483647 w 748"/>
              <a:gd name="T33" fmla="*/ 2147483647 h 680"/>
              <a:gd name="T34" fmla="*/ 2147483647 w 748"/>
              <a:gd name="T35" fmla="*/ 2147483647 h 680"/>
              <a:gd name="T36" fmla="*/ 2147483647 w 748"/>
              <a:gd name="T37" fmla="*/ 2147483647 h 680"/>
              <a:gd name="T38" fmla="*/ 2147483647 w 748"/>
              <a:gd name="T39" fmla="*/ 2147483647 h 680"/>
              <a:gd name="T40" fmla="*/ 2147483647 w 748"/>
              <a:gd name="T41" fmla="*/ 2147483647 h 680"/>
              <a:gd name="T42" fmla="*/ 2147483647 w 748"/>
              <a:gd name="T43" fmla="*/ 2147483647 h 680"/>
              <a:gd name="T44" fmla="*/ 2147483647 w 748"/>
              <a:gd name="T45" fmla="*/ 2147483647 h 680"/>
              <a:gd name="T46" fmla="*/ 2147483647 w 748"/>
              <a:gd name="T47" fmla="*/ 2147483647 h 680"/>
              <a:gd name="T48" fmla="*/ 2147483647 w 748"/>
              <a:gd name="T49" fmla="*/ 2147483647 h 680"/>
              <a:gd name="T50" fmla="*/ 2147483647 w 748"/>
              <a:gd name="T51" fmla="*/ 2147483647 h 680"/>
              <a:gd name="T52" fmla="*/ 2147483647 w 748"/>
              <a:gd name="T53" fmla="*/ 2147483647 h 680"/>
              <a:gd name="T54" fmla="*/ 2147483647 w 748"/>
              <a:gd name="T55" fmla="*/ 2147483647 h 680"/>
              <a:gd name="T56" fmla="*/ 2147483647 w 748"/>
              <a:gd name="T57" fmla="*/ 2147483647 h 680"/>
              <a:gd name="T58" fmla="*/ 2147483647 w 748"/>
              <a:gd name="T59" fmla="*/ 2147483647 h 680"/>
              <a:gd name="T60" fmla="*/ 0 w 748"/>
              <a:gd name="T61" fmla="*/ 0 h 68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748" h="680">
                <a:moveTo>
                  <a:pt x="0" y="0"/>
                </a:moveTo>
                <a:cubicBezTo>
                  <a:pt x="132" y="14"/>
                  <a:pt x="261" y="55"/>
                  <a:pt x="388" y="94"/>
                </a:cubicBezTo>
                <a:cubicBezTo>
                  <a:pt x="407" y="107"/>
                  <a:pt x="434" y="112"/>
                  <a:pt x="444" y="132"/>
                </a:cubicBezTo>
                <a:cubicBezTo>
                  <a:pt x="467" y="179"/>
                  <a:pt x="450" y="166"/>
                  <a:pt x="491" y="179"/>
                </a:cubicBezTo>
                <a:cubicBezTo>
                  <a:pt x="512" y="221"/>
                  <a:pt x="523" y="231"/>
                  <a:pt x="567" y="245"/>
                </a:cubicBezTo>
                <a:cubicBezTo>
                  <a:pt x="609" y="274"/>
                  <a:pt x="617" y="314"/>
                  <a:pt x="652" y="349"/>
                </a:cubicBezTo>
                <a:cubicBezTo>
                  <a:pt x="665" y="392"/>
                  <a:pt x="684" y="435"/>
                  <a:pt x="709" y="472"/>
                </a:cubicBezTo>
                <a:cubicBezTo>
                  <a:pt x="719" y="533"/>
                  <a:pt x="748" y="610"/>
                  <a:pt x="737" y="670"/>
                </a:cubicBezTo>
                <a:cubicBezTo>
                  <a:pt x="735" y="680"/>
                  <a:pt x="718" y="664"/>
                  <a:pt x="709" y="661"/>
                </a:cubicBezTo>
                <a:cubicBezTo>
                  <a:pt x="690" y="648"/>
                  <a:pt x="671" y="636"/>
                  <a:pt x="652" y="623"/>
                </a:cubicBezTo>
                <a:cubicBezTo>
                  <a:pt x="643" y="617"/>
                  <a:pt x="641" y="603"/>
                  <a:pt x="633" y="595"/>
                </a:cubicBezTo>
                <a:cubicBezTo>
                  <a:pt x="625" y="587"/>
                  <a:pt x="614" y="582"/>
                  <a:pt x="605" y="576"/>
                </a:cubicBezTo>
                <a:cubicBezTo>
                  <a:pt x="593" y="530"/>
                  <a:pt x="583" y="524"/>
                  <a:pt x="539" y="510"/>
                </a:cubicBezTo>
                <a:cubicBezTo>
                  <a:pt x="529" y="500"/>
                  <a:pt x="521" y="489"/>
                  <a:pt x="510" y="481"/>
                </a:cubicBezTo>
                <a:cubicBezTo>
                  <a:pt x="499" y="473"/>
                  <a:pt x="484" y="472"/>
                  <a:pt x="473" y="463"/>
                </a:cubicBezTo>
                <a:cubicBezTo>
                  <a:pt x="464" y="456"/>
                  <a:pt x="462" y="442"/>
                  <a:pt x="454" y="434"/>
                </a:cubicBezTo>
                <a:cubicBezTo>
                  <a:pt x="446" y="426"/>
                  <a:pt x="434" y="422"/>
                  <a:pt x="425" y="415"/>
                </a:cubicBezTo>
                <a:cubicBezTo>
                  <a:pt x="392" y="388"/>
                  <a:pt x="384" y="368"/>
                  <a:pt x="359" y="330"/>
                </a:cubicBezTo>
                <a:cubicBezTo>
                  <a:pt x="354" y="322"/>
                  <a:pt x="340" y="324"/>
                  <a:pt x="331" y="321"/>
                </a:cubicBezTo>
                <a:cubicBezTo>
                  <a:pt x="295" y="309"/>
                  <a:pt x="309" y="314"/>
                  <a:pt x="274" y="293"/>
                </a:cubicBezTo>
                <a:cubicBezTo>
                  <a:pt x="268" y="283"/>
                  <a:pt x="264" y="271"/>
                  <a:pt x="255" y="264"/>
                </a:cubicBezTo>
                <a:cubicBezTo>
                  <a:pt x="247" y="258"/>
                  <a:pt x="234" y="262"/>
                  <a:pt x="227" y="255"/>
                </a:cubicBezTo>
                <a:cubicBezTo>
                  <a:pt x="220" y="248"/>
                  <a:pt x="224" y="234"/>
                  <a:pt x="218" y="226"/>
                </a:cubicBezTo>
                <a:cubicBezTo>
                  <a:pt x="211" y="217"/>
                  <a:pt x="199" y="214"/>
                  <a:pt x="189" y="208"/>
                </a:cubicBezTo>
                <a:cubicBezTo>
                  <a:pt x="183" y="198"/>
                  <a:pt x="179" y="186"/>
                  <a:pt x="170" y="179"/>
                </a:cubicBezTo>
                <a:cubicBezTo>
                  <a:pt x="162" y="173"/>
                  <a:pt x="149" y="177"/>
                  <a:pt x="142" y="170"/>
                </a:cubicBezTo>
                <a:cubicBezTo>
                  <a:pt x="135" y="163"/>
                  <a:pt x="140" y="149"/>
                  <a:pt x="133" y="142"/>
                </a:cubicBezTo>
                <a:cubicBezTo>
                  <a:pt x="117" y="126"/>
                  <a:pt x="76" y="104"/>
                  <a:pt x="76" y="104"/>
                </a:cubicBezTo>
                <a:cubicBezTo>
                  <a:pt x="70" y="94"/>
                  <a:pt x="65" y="83"/>
                  <a:pt x="57" y="75"/>
                </a:cubicBezTo>
                <a:cubicBezTo>
                  <a:pt x="49" y="67"/>
                  <a:pt x="36" y="66"/>
                  <a:pt x="29" y="57"/>
                </a:cubicBezTo>
                <a:cubicBezTo>
                  <a:pt x="16" y="40"/>
                  <a:pt x="12" y="1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600200" y="2300288"/>
            <a:ext cx="1219200" cy="1143000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524000" y="33670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76400" y="938213"/>
            <a:ext cx="8058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+mj-lt"/>
              </a:rPr>
              <a:t>Area of minor segment =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+mj-lt"/>
              </a:rPr>
              <a:t>(Area of sector) – (Area of triangle)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631950" y="3189288"/>
            <a:ext cx="2286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76400" y="34432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 yd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>
            <p:extLst/>
          </p:nvPr>
        </p:nvGraphicFramePr>
        <p:xfrm>
          <a:off x="4298961" y="2312988"/>
          <a:ext cx="348138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Equation" r:id="rId3" imgW="1574640" imgH="736560" progId="Equation.DSMT4">
                  <p:embed/>
                </p:oleObj>
              </mc:Choice>
              <mc:Fallback>
                <p:oleObj name="Equation" r:id="rId3" imgW="1574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61" y="2312988"/>
                        <a:ext cx="3481388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27150" y="18430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819400" y="32908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graphicFrame>
        <p:nvGraphicFramePr>
          <p:cNvPr id="264204" name="Object 12"/>
          <p:cNvGraphicFramePr>
            <a:graphicFrameLocks noChangeAspect="1"/>
          </p:cNvGraphicFramePr>
          <p:nvPr>
            <p:extLst/>
          </p:nvPr>
        </p:nvGraphicFramePr>
        <p:xfrm>
          <a:off x="3277405" y="4029614"/>
          <a:ext cx="55245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5" imgW="1917360" imgH="431640" progId="Equation.DSMT4">
                  <p:embed/>
                </p:oleObj>
              </mc:Choice>
              <mc:Fallback>
                <p:oleObj name="Equation" r:id="rId5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7405" y="4029614"/>
                        <a:ext cx="55245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5" name="Object 13"/>
          <p:cNvGraphicFramePr>
            <a:graphicFrameLocks noChangeAspect="1"/>
          </p:cNvGraphicFramePr>
          <p:nvPr>
            <p:extLst/>
          </p:nvPr>
        </p:nvGraphicFramePr>
        <p:xfrm>
          <a:off x="3733800" y="5238847"/>
          <a:ext cx="4611711" cy="93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7" imgW="876240" imgH="177480" progId="Equation.DSMT4">
                  <p:embed/>
                </p:oleObj>
              </mc:Choice>
              <mc:Fallback>
                <p:oleObj name="Equation" r:id="rId7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38847"/>
                        <a:ext cx="4611711" cy="935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6" name="Object 14"/>
          <p:cNvGraphicFramePr>
            <a:graphicFrameLocks noChangeAspect="1"/>
          </p:cNvGraphicFramePr>
          <p:nvPr>
            <p:extLst/>
          </p:nvPr>
        </p:nvGraphicFramePr>
        <p:xfrm>
          <a:off x="180023" y="5922936"/>
          <a:ext cx="8778240" cy="93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9" imgW="2145960" imgH="228600" progId="Equation.DSMT4">
                  <p:embed/>
                </p:oleObj>
              </mc:Choice>
              <mc:Fallback>
                <p:oleObj name="Equation" r:id="rId9" imgW="2145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3" y="5922936"/>
                        <a:ext cx="8778240" cy="935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2171700" cy="685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prstClr val="white"/>
                </a:solidFill>
                <a:latin typeface="Berlin Sans FB Demi" pitchFamily="34" charset="0"/>
              </a:rPr>
              <a:t>Example</a:t>
            </a:r>
            <a:endParaRPr lang="en-US" sz="2800" dirty="0">
              <a:solidFill>
                <a:prstClr val="white"/>
              </a:solidFill>
              <a:latin typeface="Berlin Sans FB Demi" pitchFamily="34" charset="0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1981200" y="0"/>
            <a:ext cx="7162800" cy="76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kern="0" dirty="0" smtClean="0"/>
              <a:t>Find the area of the shaded sector</a:t>
            </a:r>
            <a:r>
              <a:rPr lang="en-US" b="1" kern="0" dirty="0" smtClean="0">
                <a:sym typeface="Symbol" pitchFamily="18" charset="2"/>
              </a:rPr>
              <a:t>.</a:t>
            </a:r>
            <a:endParaRPr lang="en-US" b="1" kern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25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 &amp; HOMEWORK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68" y="1600200"/>
            <a:ext cx="760553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Another way to measure angles?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74517"/>
            <a:ext cx="7543800" cy="307848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sz="3200" dirty="0" smtClean="0"/>
              <a:t>Yesterday we talked about some different angle measurements (right, obtuse, </a:t>
            </a:r>
            <a:r>
              <a:rPr lang="en-US" altLang="en-US" sz="3200" dirty="0" err="1" smtClean="0"/>
              <a:t>etc</a:t>
            </a:r>
            <a:r>
              <a:rPr lang="en-US" altLang="en-US" sz="3200" dirty="0" smtClean="0"/>
              <a:t>). We have up to this point only measured angles in one way – using degrees. However, there is another way to measure angles… The radian!</a:t>
            </a:r>
          </a:p>
        </p:txBody>
      </p:sp>
    </p:spTree>
    <p:extLst>
      <p:ext uri="{BB962C8B-B14F-4D97-AF65-F5344CB8AC3E}">
        <p14:creationId xmlns:p14="http://schemas.microsoft.com/office/powerpoint/2010/main" val="372497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way to measure angles?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40829" y="1828800"/>
            <a:ext cx="8229600" cy="493712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Step 1:  Fold your plate into </a:t>
            </a:r>
            <a:r>
              <a:rPr lang="en-US" altLang="en-US" sz="2400" i="1" dirty="0"/>
              <a:t>fourths</a:t>
            </a:r>
            <a:r>
              <a:rPr lang="en-US" altLang="en-US" sz="2400" dirty="0"/>
              <a:t> to make two </a:t>
            </a:r>
            <a:r>
              <a:rPr lang="en-US" altLang="en-US" sz="2400" b="1" dirty="0"/>
              <a:t>perpendicular</a:t>
            </a:r>
            <a:r>
              <a:rPr lang="en-US" altLang="en-US" sz="2400" dirty="0"/>
              <a:t> diameter fold-lines on your plate.</a:t>
            </a:r>
          </a:p>
          <a:p>
            <a:pPr eaLnBrk="1" hangingPunct="1"/>
            <a:r>
              <a:rPr lang="en-US" altLang="en-US" sz="2400" dirty="0" smtClean="0"/>
              <a:t>Step </a:t>
            </a:r>
            <a:r>
              <a:rPr lang="en-US" altLang="en-US" sz="2400" dirty="0" smtClean="0"/>
              <a:t>2:  Draw one radius from the center out to the right </a:t>
            </a:r>
            <a:r>
              <a:rPr lang="en-US" altLang="en-US" sz="2400" dirty="0" smtClean="0"/>
              <a:t>side of </a:t>
            </a:r>
            <a:r>
              <a:rPr lang="en-US" altLang="en-US" sz="2400" dirty="0" smtClean="0"/>
              <a:t>the plate along the fold-line.  We will label this 0, towards the edge of the plate.</a:t>
            </a:r>
          </a:p>
        </p:txBody>
      </p:sp>
    </p:spTree>
    <p:extLst>
      <p:ext uri="{BB962C8B-B14F-4D97-AF65-F5344CB8AC3E}">
        <p14:creationId xmlns:p14="http://schemas.microsoft.com/office/powerpoint/2010/main" val="18162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you make a right angle?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162800" cy="2895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 right angle can be formed between the radius we just drew and a radius to the top of the plate.  </a:t>
            </a:r>
          </a:p>
          <a:p>
            <a:pPr lvl="1" eaLnBrk="1" hangingPunct="1"/>
            <a:r>
              <a:rPr lang="en-US" altLang="en-US" sz="2400" dirty="0" smtClean="0"/>
              <a:t>Label this line 90° near the top of the plate.</a:t>
            </a:r>
          </a:p>
          <a:p>
            <a:pPr lvl="1" eaLnBrk="1" hangingPunct="1"/>
            <a:r>
              <a:rPr lang="en-US" altLang="en-US" sz="2400" dirty="0" smtClean="0"/>
              <a:t>Continue labeling the angles at the rest of the fold lines.</a:t>
            </a:r>
          </a:p>
        </p:txBody>
      </p:sp>
    </p:spTree>
    <p:extLst>
      <p:ext uri="{BB962C8B-B14F-4D97-AF65-F5344CB8AC3E}">
        <p14:creationId xmlns:p14="http://schemas.microsoft.com/office/powerpoint/2010/main" val="359971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LG 1-2 The Radian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7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 smtClean="0"/>
              <a:t>other angles </a:t>
            </a:r>
            <a:r>
              <a:rPr lang="en-US" altLang="en-US" dirty="0" smtClean="0"/>
              <a:t>do you have?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6200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You should have labeled angles with measures 180°, 270°, and 360° (360° should be at the same spot as the zero).</a:t>
            </a:r>
          </a:p>
        </p:txBody>
      </p:sp>
    </p:spTree>
    <p:extLst>
      <p:ext uri="{BB962C8B-B14F-4D97-AF65-F5344CB8AC3E}">
        <p14:creationId xmlns:p14="http://schemas.microsoft.com/office/powerpoint/2010/main" val="425381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433842" cy="114161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Time to </a:t>
            </a:r>
            <a:r>
              <a:rPr lang="en-US" altLang="en-US" dirty="0" smtClean="0"/>
              <a:t>discover the radian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Step 1:  cut a piece of string the length of the radius of </a:t>
            </a:r>
            <a:r>
              <a:rPr lang="en-US" altLang="en-US" dirty="0" smtClean="0"/>
              <a:t>your circle </a:t>
            </a:r>
          </a:p>
          <a:p>
            <a:pPr eaLnBrk="1" hangingPunct="1"/>
            <a:r>
              <a:rPr lang="en-US" altLang="en-US" dirty="0" smtClean="0"/>
              <a:t>Step </a:t>
            </a:r>
            <a:r>
              <a:rPr lang="en-US" altLang="en-US" dirty="0"/>
              <a:t>2:  Starting at your “0” point on the circle, use your string to mark the length of the radius around the </a:t>
            </a:r>
            <a:r>
              <a:rPr lang="en-US" altLang="en-US" i="1" dirty="0"/>
              <a:t>outside</a:t>
            </a:r>
            <a:r>
              <a:rPr lang="en-US" altLang="en-US" dirty="0"/>
              <a:t> </a:t>
            </a:r>
            <a:r>
              <a:rPr lang="en-US" altLang="en-US" dirty="0" smtClean="0"/>
              <a:t>(the circumference) of </a:t>
            </a:r>
            <a:r>
              <a:rPr lang="en-US" altLang="en-US" dirty="0"/>
              <a:t>the circle.  </a:t>
            </a:r>
          </a:p>
          <a:p>
            <a:pPr lvl="1"/>
            <a:r>
              <a:rPr lang="en-US" altLang="en-US" dirty="0"/>
              <a:t>Make a mark on your plate and write “</a:t>
            </a:r>
            <a:r>
              <a:rPr lang="en-US" altLang="en-US" dirty="0">
                <a:latin typeface="+mj-lt"/>
              </a:rPr>
              <a:t>1</a:t>
            </a:r>
            <a:r>
              <a:rPr lang="en-US" altLang="en-US" dirty="0"/>
              <a:t>.”  </a:t>
            </a:r>
          </a:p>
          <a:p>
            <a:pPr lvl="1"/>
            <a:r>
              <a:rPr lang="en-US" altLang="en-US" dirty="0"/>
              <a:t>From your new “</a:t>
            </a:r>
            <a:r>
              <a:rPr lang="en-US" altLang="en-US" dirty="0">
                <a:latin typeface="+mj-lt"/>
              </a:rPr>
              <a:t>1</a:t>
            </a:r>
            <a:r>
              <a:rPr lang="en-US" altLang="en-US" dirty="0"/>
              <a:t>” point, measure another radius-length around the circle and mark that point “</a:t>
            </a:r>
            <a:r>
              <a:rPr lang="en-US" altLang="en-US" dirty="0">
                <a:latin typeface="+mj-lt"/>
              </a:rPr>
              <a:t>2</a:t>
            </a:r>
            <a:r>
              <a:rPr lang="en-US" altLang="en-US" dirty="0"/>
              <a:t>.”</a:t>
            </a:r>
          </a:p>
          <a:p>
            <a:pPr lvl="1"/>
            <a:r>
              <a:rPr lang="en-US" altLang="en-US" dirty="0"/>
              <a:t>Complete this around the entire circle until you have marked </a:t>
            </a:r>
            <a:r>
              <a:rPr lang="en-US" altLang="en-US" dirty="0">
                <a:latin typeface="+mj-lt"/>
              </a:rPr>
              <a:t>6</a:t>
            </a:r>
            <a:r>
              <a:rPr lang="en-US" altLang="en-US" dirty="0"/>
              <a:t> radius-lengths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If you created a central angle with vertex at the center and the two rays with endpoints at “0” and “1” – estimate the measure of this angle?</a:t>
            </a:r>
          </a:p>
          <a:p>
            <a:r>
              <a:rPr lang="en-US" altLang="en-US" dirty="0"/>
              <a:t>The measure of this angle is about 57° or 1 </a:t>
            </a:r>
            <a:r>
              <a:rPr lang="en-US" altLang="en-US" u="sng" dirty="0"/>
              <a:t>radian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792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to discover Radians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904452"/>
            <a:ext cx="7924800" cy="449634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What is the measure of the angle in radians between the 0 line and from your second mark to the center?</a:t>
            </a:r>
          </a:p>
          <a:p>
            <a:pPr eaLnBrk="1" hangingPunct="1"/>
            <a:r>
              <a:rPr lang="en-US" altLang="en-US" dirty="0" smtClean="0"/>
              <a:t>The fourth mark?</a:t>
            </a:r>
          </a:p>
          <a:p>
            <a:pPr eaLnBrk="1" hangingPunct="1"/>
            <a:r>
              <a:rPr lang="en-US" altLang="en-US" dirty="0" smtClean="0"/>
              <a:t>The sixth</a:t>
            </a:r>
            <a:r>
              <a:rPr lang="en-US" altLang="en-US" dirty="0" smtClean="0"/>
              <a:t>?</a:t>
            </a:r>
          </a:p>
          <a:p>
            <a:r>
              <a:rPr lang="en-US" altLang="en-US" dirty="0"/>
              <a:t>What is a radian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In </a:t>
            </a:r>
            <a:r>
              <a:rPr lang="en-US" altLang="en-US" dirty="0"/>
              <a:t>general, the </a:t>
            </a:r>
            <a:r>
              <a:rPr lang="en-US" altLang="en-US" u="sng" dirty="0"/>
              <a:t>radian measure</a:t>
            </a:r>
            <a:r>
              <a:rPr lang="en-US" altLang="en-US" dirty="0"/>
              <a:t> of a central angle of the circle is the number of radius units in the length of arc AB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About how many radians is a straight line?</a:t>
            </a:r>
          </a:p>
          <a:p>
            <a:r>
              <a:rPr lang="en-US" altLang="en-US" dirty="0"/>
              <a:t>Can you think of a mathematical value or constant that is close to this number?</a:t>
            </a:r>
          </a:p>
          <a:p>
            <a:r>
              <a:rPr lang="en-US" altLang="en-US" dirty="0"/>
              <a:t>We say that a straight line is </a:t>
            </a:r>
            <a:r>
              <a:rPr lang="el-GR" altLang="en-US" dirty="0"/>
              <a:t>π</a:t>
            </a:r>
            <a:r>
              <a:rPr lang="en-US" altLang="en-US" dirty="0"/>
              <a:t> radians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479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Radians and Degrees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51053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Can you think of a relationship between radians and degrees?</a:t>
            </a:r>
          </a:p>
          <a:p>
            <a:pPr eaLnBrk="1" hangingPunct="1"/>
            <a:endParaRPr lang="en-US" altLang="en-US" sz="2400" dirty="0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 sz="2400" dirty="0" smtClean="0"/>
              <a:t>_______ Radians = _______ </a:t>
            </a:r>
            <a:r>
              <a:rPr lang="en-US" altLang="en-US" sz="2400" dirty="0" smtClean="0"/>
              <a:t>Degrees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en-US" sz="2400" dirty="0" smtClean="0"/>
          </a:p>
          <a:p>
            <a:r>
              <a:rPr lang="en-US" altLang="en-US" sz="2400" dirty="0"/>
              <a:t>Let’s label some more angles</a:t>
            </a:r>
            <a:r>
              <a:rPr lang="en-US" altLang="en-US" sz="2400" dirty="0" smtClean="0"/>
              <a:t>…</a:t>
            </a:r>
          </a:p>
          <a:p>
            <a:pPr lvl="2"/>
            <a:r>
              <a:rPr lang="en-US" altLang="en-US" sz="1800" dirty="0" smtClean="0"/>
              <a:t>90</a:t>
            </a:r>
            <a:r>
              <a:rPr lang="en-US" altLang="en-US" sz="1800" dirty="0"/>
              <a:t>° = _______ radians</a:t>
            </a:r>
          </a:p>
          <a:p>
            <a:pPr lvl="2"/>
            <a:endParaRPr lang="en-US" altLang="en-US" sz="1800" dirty="0"/>
          </a:p>
          <a:p>
            <a:pPr lvl="2"/>
            <a:r>
              <a:rPr lang="en-US" altLang="en-US" sz="1800" dirty="0"/>
              <a:t>270° = _______ radians</a:t>
            </a:r>
          </a:p>
          <a:p>
            <a:pPr lvl="2"/>
            <a:endParaRPr lang="en-US" altLang="en-US" sz="1800" dirty="0"/>
          </a:p>
          <a:p>
            <a:pPr lvl="2"/>
            <a:r>
              <a:rPr lang="en-US" altLang="en-US" sz="1800" dirty="0"/>
              <a:t>360° = _______ </a:t>
            </a:r>
            <a:r>
              <a:rPr lang="en-US" altLang="en-US" sz="1800" dirty="0" smtClean="0"/>
              <a:t>radians</a:t>
            </a:r>
            <a:endParaRPr lang="en-US" altLang="en-US" sz="1800" dirty="0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26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Converting between Radians and Degrees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62693" y="1981200"/>
            <a:ext cx="7696200" cy="3657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can you figure out how many degrees are in an angle that measures 1.5 radians or how many radians are in an angle that is 142°?</a:t>
            </a:r>
          </a:p>
          <a:p>
            <a:pPr eaLnBrk="1" hangingPunct="1"/>
            <a:r>
              <a:rPr lang="en-US" altLang="en-US" dirty="0" smtClean="0"/>
              <a:t>Can you come up with a conversion factor to convert between radians and degrees</a:t>
            </a:r>
            <a:r>
              <a:rPr lang="en-US" altLang="en-US" dirty="0" smtClean="0"/>
              <a:t>?</a:t>
            </a:r>
          </a:p>
          <a:p>
            <a:r>
              <a:rPr lang="en-US" altLang="en-US" dirty="0"/>
              <a:t>To go from radians to degrees you multiply the angle </a:t>
            </a:r>
            <a:r>
              <a:rPr lang="en-US" altLang="en-US" dirty="0" smtClean="0"/>
              <a:t>by</a:t>
            </a:r>
          </a:p>
          <a:p>
            <a:endParaRPr lang="en-US" altLang="en-US" dirty="0" smtClean="0"/>
          </a:p>
          <a:p>
            <a:r>
              <a:rPr lang="en-US" altLang="en-US" dirty="0"/>
              <a:t>To go from degrees to radians you multiply the angle by 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027305"/>
              </p:ext>
            </p:extLst>
          </p:nvPr>
        </p:nvGraphicFramePr>
        <p:xfrm>
          <a:off x="7010400" y="3352800"/>
          <a:ext cx="685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3" imgW="342751" imgH="393529" progId="Equation.3">
                  <p:embed/>
                </p:oleObj>
              </mc:Choice>
              <mc:Fallback>
                <p:oleObj name="Equation" r:id="rId3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352800"/>
                        <a:ext cx="6858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720220"/>
              </p:ext>
            </p:extLst>
          </p:nvPr>
        </p:nvGraphicFramePr>
        <p:xfrm>
          <a:off x="7010400" y="4265933"/>
          <a:ext cx="6286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5" imgW="342751" imgH="393529" progId="Equation.3">
                  <p:embed/>
                </p:oleObj>
              </mc:Choice>
              <mc:Fallback>
                <p:oleObj name="Equation" r:id="rId5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5933"/>
                        <a:ext cx="6286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4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Extension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219201"/>
            <a:ext cx="7848600" cy="2362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Let’s add some more angles to our plates…</a:t>
            </a:r>
          </a:p>
          <a:p>
            <a:pPr eaLnBrk="1" hangingPunct="1"/>
            <a:r>
              <a:rPr lang="en-US" altLang="en-US" dirty="0" smtClean="0"/>
              <a:t>Fold your plate so that you have angle measures 30°, 45°, and 60°.</a:t>
            </a:r>
          </a:p>
          <a:p>
            <a:pPr eaLnBrk="1" hangingPunct="1"/>
            <a:r>
              <a:rPr lang="en-US" altLang="en-US" dirty="0" smtClean="0"/>
              <a:t>What would the radian measures of these angles be?</a:t>
            </a:r>
          </a:p>
          <a:p>
            <a:pPr eaLnBrk="1" hangingPunct="1"/>
            <a:r>
              <a:rPr lang="en-US" altLang="en-US" dirty="0" smtClean="0"/>
              <a:t>Label these angles in radians too.</a:t>
            </a:r>
          </a:p>
        </p:txBody>
      </p:sp>
    </p:spTree>
    <p:extLst>
      <p:ext uri="{BB962C8B-B14F-4D97-AF65-F5344CB8AC3E}">
        <p14:creationId xmlns:p14="http://schemas.microsoft.com/office/powerpoint/2010/main" val="20369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Convert the following angles from radians to degrees.  Show your work.</a:t>
            </a:r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		=			 =			 = 	</a:t>
            </a:r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		</a:t>
            </a:r>
            <a:endParaRPr lang="en-US" altLang="en-US" dirty="0" smtClean="0"/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		=			 = 			=</a:t>
            </a:r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marL="514350" indent="-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		=		    2.12 =  		       7 = 	</a:t>
            </a:r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44708"/>
              </p:ext>
            </p:extLst>
          </p:nvPr>
        </p:nvGraphicFramePr>
        <p:xfrm>
          <a:off x="3004230" y="2819400"/>
          <a:ext cx="2889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9" name="Equation" r:id="rId3" imgW="241195" imgH="393529" progId="Equation.3">
                  <p:embed/>
                </p:oleObj>
              </mc:Choice>
              <mc:Fallback>
                <p:oleObj name="Equation" r:id="rId3" imgW="24119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4230" y="2819400"/>
                        <a:ext cx="2889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011956"/>
              </p:ext>
            </p:extLst>
          </p:nvPr>
        </p:nvGraphicFramePr>
        <p:xfrm>
          <a:off x="914400" y="4098925"/>
          <a:ext cx="2825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0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98925"/>
                        <a:ext cx="2825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973994"/>
              </p:ext>
            </p:extLst>
          </p:nvPr>
        </p:nvGraphicFramePr>
        <p:xfrm>
          <a:off x="854074" y="2819400"/>
          <a:ext cx="3540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1" name="Equation" r:id="rId7" imgW="253890" imgH="393529" progId="Equation.3">
                  <p:embed/>
                </p:oleObj>
              </mc:Choice>
              <mc:Fallback>
                <p:oleObj name="Equation" r:id="rId7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4" y="2819400"/>
                        <a:ext cx="3540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997493"/>
              </p:ext>
            </p:extLst>
          </p:nvPr>
        </p:nvGraphicFramePr>
        <p:xfrm>
          <a:off x="977900" y="1515742"/>
          <a:ext cx="23018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2" name="Equation" r:id="rId9" imgW="164957" imgH="393359" progId="Equation.3">
                  <p:embed/>
                </p:oleObj>
              </mc:Choice>
              <mc:Fallback>
                <p:oleObj name="Equation" r:id="rId9" imgW="164957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515742"/>
                        <a:ext cx="23018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496911"/>
              </p:ext>
            </p:extLst>
          </p:nvPr>
        </p:nvGraphicFramePr>
        <p:xfrm>
          <a:off x="5029993" y="2827498"/>
          <a:ext cx="3032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3" name="Equation" r:id="rId11" imgW="253890" imgH="393529" progId="Equation.3">
                  <p:embed/>
                </p:oleObj>
              </mc:Choice>
              <mc:Fallback>
                <p:oleObj name="Equation" r:id="rId11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993" y="2827498"/>
                        <a:ext cx="3032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331280"/>
              </p:ext>
            </p:extLst>
          </p:nvPr>
        </p:nvGraphicFramePr>
        <p:xfrm>
          <a:off x="5006975" y="1607183"/>
          <a:ext cx="3492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4" name="Equation" r:id="rId13" imgW="291973" imgH="393529" progId="Equation.3">
                  <p:embed/>
                </p:oleObj>
              </mc:Choice>
              <mc:Fallback>
                <p:oleObj name="Equation" r:id="rId13" imgW="29197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607183"/>
                        <a:ext cx="3492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942424"/>
              </p:ext>
            </p:extLst>
          </p:nvPr>
        </p:nvGraphicFramePr>
        <p:xfrm>
          <a:off x="2989942" y="1595594"/>
          <a:ext cx="3032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5" name="Equation" r:id="rId15" imgW="253890" imgH="393529" progId="Equation.3">
                  <p:embed/>
                </p:oleObj>
              </mc:Choice>
              <mc:Fallback>
                <p:oleObj name="Equation" r:id="rId15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942" y="1595594"/>
                        <a:ext cx="3032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98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38758" y="1219201"/>
            <a:ext cx="7748042" cy="46482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Convert the following angles from degrees to radians.  When possible leave answers in terms of </a:t>
            </a:r>
            <a:r>
              <a:rPr lang="el-GR" altLang="en-US" dirty="0" smtClean="0"/>
              <a:t>π</a:t>
            </a:r>
            <a:r>
              <a:rPr lang="en-US" altLang="en-US" dirty="0" smtClean="0"/>
              <a:t>, otherwise give answers to the nearest hundredth of a radian.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315° = ______	231° = ______	125° = ______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330° = ______	210° = ______	240° = ______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 smtClean="0"/>
              <a:t>931° = ______ 	122° = ______ 	150° = ______</a:t>
            </a:r>
          </a:p>
        </p:txBody>
      </p:sp>
    </p:spTree>
    <p:extLst>
      <p:ext uri="{BB962C8B-B14F-4D97-AF65-F5344CB8AC3E}">
        <p14:creationId xmlns:p14="http://schemas.microsoft.com/office/powerpoint/2010/main" val="416918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goal </a:t>
            </a:r>
            <a:r>
              <a:rPr lang="en-US" b="1" dirty="0" smtClean="0"/>
              <a:t>1-2 questions: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987" y="1882681"/>
            <a:ext cx="7633742" cy="1458882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Where is Arc Length on a </a:t>
            </a:r>
            <a:r>
              <a:rPr lang="en-US" sz="2400" dirty="0" smtClean="0"/>
              <a:t>circle?</a:t>
            </a:r>
            <a:endParaRPr lang="en-US" sz="2400" dirty="0"/>
          </a:p>
          <a:p>
            <a:pPr lvl="0"/>
            <a:r>
              <a:rPr lang="en-US" sz="2400" dirty="0"/>
              <a:t>Where is a Sector on a </a:t>
            </a:r>
            <a:r>
              <a:rPr lang="en-US" sz="2400" dirty="0" smtClean="0"/>
              <a:t>circle</a:t>
            </a:r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8758" y="4267200"/>
            <a:ext cx="7633742" cy="111909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25" b="1" dirty="0"/>
              <a:t>Essential skills: </a:t>
            </a:r>
            <a:endParaRPr lang="en-US" sz="3825" b="1" dirty="0"/>
          </a:p>
        </p:txBody>
      </p:sp>
      <p:sp>
        <p:nvSpPr>
          <p:cNvPr id="6" name="Rectangle 5"/>
          <p:cNvSpPr/>
          <p:nvPr/>
        </p:nvSpPr>
        <p:spPr>
          <a:xfrm>
            <a:off x="949644" y="4938241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MS Mincho" panose="02020609040205080304" pitchFamily="49" charset="-128"/>
              </a:rPr>
              <a:t>Find Arc Lengths and Areas of </a:t>
            </a:r>
            <a:r>
              <a:rPr lang="en-US" dirty="0" smtClean="0">
                <a:latin typeface="+mn-lt"/>
                <a:ea typeface="MS Mincho" panose="02020609040205080304" pitchFamily="49" charset="-128"/>
              </a:rPr>
              <a:t>any Sector </a:t>
            </a:r>
            <a:r>
              <a:rPr lang="en-US" dirty="0">
                <a:latin typeface="+mn-lt"/>
                <a:ea typeface="MS Mincho" panose="02020609040205080304" pitchFamily="49" charset="-128"/>
              </a:rPr>
              <a:t>of </a:t>
            </a:r>
            <a:r>
              <a:rPr lang="en-US" dirty="0" smtClean="0">
                <a:latin typeface="+mn-lt"/>
                <a:ea typeface="MS Mincho" panose="02020609040205080304" pitchFamily="49" charset="-128"/>
              </a:rPr>
              <a:t>a Circle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81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976642" cy="1492132"/>
          </a:xfrm>
        </p:spPr>
        <p:txBody>
          <a:bodyPr>
            <a:normAutofit/>
          </a:bodyPr>
          <a:lstStyle/>
          <a:p>
            <a:r>
              <a:rPr lang="en-US" sz="4400" b="1" dirty="0"/>
              <a:t>SELECTED TERMS AND </a:t>
            </a:r>
            <a:r>
              <a:rPr lang="en-US" sz="4400" b="1" dirty="0" smtClean="0"/>
              <a:t>SYMBOLS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17018"/>
            <a:ext cx="7633742" cy="2695193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Arc</a:t>
            </a:r>
            <a:r>
              <a:rPr lang="en-US" sz="2400" dirty="0"/>
              <a:t>: an unbroken part of a circle; minor arcs have a measure less than 180</a:t>
            </a:r>
            <a:r>
              <a:rPr lang="en-US" sz="2400" baseline="30000" dirty="0"/>
              <a:t>0</a:t>
            </a:r>
            <a:r>
              <a:rPr lang="en-US" sz="2400" dirty="0"/>
              <a:t>; semi-circles are arcs that measure exactly 180</a:t>
            </a:r>
            <a:r>
              <a:rPr lang="en-US" sz="2400" baseline="30000" dirty="0"/>
              <a:t>0</a:t>
            </a:r>
            <a:r>
              <a:rPr lang="en-US" sz="2400" dirty="0"/>
              <a:t>; major arcs have a measure greater than 180</a:t>
            </a:r>
            <a:r>
              <a:rPr lang="en-US" sz="2400" baseline="30000" dirty="0"/>
              <a:t>0</a:t>
            </a:r>
            <a:endParaRPr lang="en-US" sz="2400" dirty="0"/>
          </a:p>
          <a:p>
            <a:pPr lvl="0"/>
            <a:r>
              <a:rPr lang="en-US" sz="2400" b="1" dirty="0"/>
              <a:t>Arc Length</a:t>
            </a:r>
            <a:r>
              <a:rPr lang="en-US" sz="2400" dirty="0"/>
              <a:t>: a portion of the circumference of the circle</a:t>
            </a:r>
          </a:p>
          <a:p>
            <a:pPr lvl="0"/>
            <a:r>
              <a:rPr lang="en-US" sz="2400" b="1" dirty="0"/>
              <a:t>Arc Measure</a:t>
            </a:r>
            <a:r>
              <a:rPr lang="en-US" sz="2400" dirty="0"/>
              <a:t>: The angle that an arc makes at the center of the circle of which it is a part.</a:t>
            </a:r>
          </a:p>
          <a:p>
            <a:pPr lvl="0"/>
            <a:r>
              <a:rPr lang="en-US" sz="2400" b="1" dirty="0"/>
              <a:t>Central Angle</a:t>
            </a:r>
            <a:r>
              <a:rPr lang="en-US" sz="2400" dirty="0"/>
              <a:t>: an angle whose vertex is at the center of a circle</a:t>
            </a:r>
          </a:p>
          <a:p>
            <a:r>
              <a:rPr lang="en-US" sz="2400" b="1" dirty="0" smtClean="0"/>
              <a:t>Sector</a:t>
            </a:r>
            <a:r>
              <a:rPr lang="en-US" sz="2400" dirty="0"/>
              <a:t>: the region bounded by two radii of the circle and their intercepted </a:t>
            </a:r>
            <a:r>
              <a:rPr lang="en-US" sz="2400" dirty="0" smtClean="0"/>
              <a:t>arc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46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 flipV="1">
            <a:off x="4953000" y="4191000"/>
            <a:ext cx="37338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914400" y="38754"/>
            <a:ext cx="434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 dirty="0">
                <a:latin typeface="Century Gothic" panose="020B0502020202020204" pitchFamily="34" charset="0"/>
              </a:rPr>
              <a:t>CHORD:</a:t>
            </a:r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 flipV="1">
            <a:off x="4038600" y="1828800"/>
            <a:ext cx="2209800" cy="213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7010400" y="1905000"/>
            <a:ext cx="1600200" cy="1828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030"/>
          <p:cNvSpPr>
            <a:spLocks noChangeShapeType="1"/>
          </p:cNvSpPr>
          <p:nvPr/>
        </p:nvSpPr>
        <p:spPr bwMode="auto">
          <a:xfrm flipV="1">
            <a:off x="4114800" y="3886200"/>
            <a:ext cx="4572000" cy="91440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152400" y="1239083"/>
            <a:ext cx="40386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FF00FF"/>
                </a:solidFill>
                <a:latin typeface="Century Gothic" panose="020B0502020202020204" pitchFamily="34" charset="0"/>
              </a:rPr>
              <a:t>A segment whose endpoints are on the circle</a:t>
            </a:r>
          </a:p>
        </p:txBody>
      </p:sp>
      <p:sp>
        <p:nvSpPr>
          <p:cNvPr id="32776" name="Oval 1033"/>
          <p:cNvSpPr>
            <a:spLocks noChangeArrowheads="1"/>
          </p:cNvSpPr>
          <p:nvPr/>
        </p:nvSpPr>
        <p:spPr bwMode="auto">
          <a:xfrm>
            <a:off x="4038600" y="1828800"/>
            <a:ext cx="4648200" cy="4800600"/>
          </a:xfrm>
          <a:prstGeom prst="ellips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6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CCECFF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>
                <a:latin typeface="Berlin Sans FB Demi" pitchFamily="34" charset="0"/>
              </a:rPr>
              <a:t>Use 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P to determine whether each statement is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true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 or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false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.</a:t>
            </a:r>
            <a:endParaRPr lang="en-US" sz="4000" smtClean="0">
              <a:latin typeface="Berlin Sans FB Demi" pitchFamily="34" charset="0"/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5470525" y="1279525"/>
            <a:ext cx="3292475" cy="4054475"/>
            <a:chOff x="3446" y="806"/>
            <a:chExt cx="2074" cy="2554"/>
          </a:xfrm>
        </p:grpSpPr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3590" y="1238"/>
              <a:ext cx="1920" cy="1728"/>
              <a:chOff x="2448" y="912"/>
              <a:chExt cx="1920" cy="1728"/>
            </a:xfrm>
          </p:grpSpPr>
          <p:grpSp>
            <p:nvGrpSpPr>
              <p:cNvPr id="36880" name="Group 5"/>
              <p:cNvGrpSpPr>
                <a:grpSpLocks/>
              </p:cNvGrpSpPr>
              <p:nvPr/>
            </p:nvGrpSpPr>
            <p:grpSpPr bwMode="auto">
              <a:xfrm>
                <a:off x="2448" y="912"/>
                <a:ext cx="1920" cy="1728"/>
                <a:chOff x="2448" y="912"/>
                <a:chExt cx="1920" cy="1728"/>
              </a:xfrm>
            </p:grpSpPr>
            <p:sp>
              <p:nvSpPr>
                <p:cNvPr id="36882" name="Oval 6"/>
                <p:cNvSpPr>
                  <a:spLocks noChangeArrowheads="1"/>
                </p:cNvSpPr>
                <p:nvPr/>
              </p:nvSpPr>
              <p:spPr bwMode="auto">
                <a:xfrm>
                  <a:off x="2448" y="912"/>
                  <a:ext cx="1920" cy="17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883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248"/>
                  <a:ext cx="768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912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640" y="1248"/>
                  <a:ext cx="76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177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6881" name="Object 11"/>
              <p:cNvGraphicFramePr>
                <a:graphicFrameLocks noChangeAspect="1"/>
              </p:cNvGraphicFramePr>
              <p:nvPr/>
            </p:nvGraphicFramePr>
            <p:xfrm>
              <a:off x="3305" y="1673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556" name="Equation" r:id="rId4" imgW="114102" imgH="114102" progId="Equation.3">
                      <p:embed/>
                    </p:oleObj>
                  </mc:Choice>
                  <mc:Fallback>
                    <p:oleObj name="Equation" r:id="rId4" imgW="114102" imgH="11410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5" y="1673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875" name="Text Box 12"/>
            <p:cNvSpPr txBox="1">
              <a:spLocks noChangeArrowheads="1"/>
            </p:cNvSpPr>
            <p:nvPr/>
          </p:nvSpPr>
          <p:spPr bwMode="auto">
            <a:xfrm>
              <a:off x="4646" y="1814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36876" name="Text Box 13"/>
            <p:cNvSpPr txBox="1">
              <a:spLocks noChangeArrowheads="1"/>
            </p:cNvSpPr>
            <p:nvPr/>
          </p:nvSpPr>
          <p:spPr bwMode="auto">
            <a:xfrm>
              <a:off x="4396" y="80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36877" name="Text Box 14"/>
            <p:cNvSpPr txBox="1">
              <a:spLocks noChangeArrowheads="1"/>
            </p:cNvSpPr>
            <p:nvPr/>
          </p:nvSpPr>
          <p:spPr bwMode="auto">
            <a:xfrm>
              <a:off x="3446" y="128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36878" name="Text Box 15"/>
            <p:cNvSpPr txBox="1">
              <a:spLocks noChangeArrowheads="1"/>
            </p:cNvSpPr>
            <p:nvPr/>
          </p:nvSpPr>
          <p:spPr bwMode="auto">
            <a:xfrm>
              <a:off x="4406" y="291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6879" name="Text Box 16"/>
            <p:cNvSpPr txBox="1">
              <a:spLocks noChangeArrowheads="1"/>
            </p:cNvSpPr>
            <p:nvPr/>
          </p:nvSpPr>
          <p:spPr bwMode="auto">
            <a:xfrm>
              <a:off x="5174" y="267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aphicFrame>
        <p:nvGraphicFramePr>
          <p:cNvPr id="3686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73894"/>
              </p:ext>
            </p:extLst>
          </p:nvPr>
        </p:nvGraphicFramePr>
        <p:xfrm>
          <a:off x="685800" y="1378654"/>
          <a:ext cx="3962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7" name="Equation" r:id="rId6" imgW="1218671" imgH="215806" progId="Equation.3">
                  <p:embed/>
                </p:oleObj>
              </mc:Choice>
              <mc:Fallback>
                <p:oleObj name="Equation" r:id="rId6" imgW="121867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8654"/>
                        <a:ext cx="3962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53608"/>
              </p:ext>
            </p:extLst>
          </p:nvPr>
        </p:nvGraphicFramePr>
        <p:xfrm>
          <a:off x="2027237" y="2103437"/>
          <a:ext cx="1279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Equation" r:id="rId8" imgW="393359" imgH="177646" progId="Equation.3">
                  <p:embed/>
                </p:oleObj>
              </mc:Choice>
              <mc:Fallback>
                <p:oleObj name="Equation" r:id="rId8" imgW="39335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2103437"/>
                        <a:ext cx="1279525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536272"/>
              </p:ext>
            </p:extLst>
          </p:nvPr>
        </p:nvGraphicFramePr>
        <p:xfrm>
          <a:off x="721349" y="2805113"/>
          <a:ext cx="3467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Equation" r:id="rId10" imgW="1066337" imgH="215806" progId="Equation.3">
                  <p:embed/>
                </p:oleObj>
              </mc:Choice>
              <mc:Fallback>
                <p:oleObj name="Equation" r:id="rId10" imgW="106633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49" y="2805113"/>
                        <a:ext cx="3467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914448"/>
              </p:ext>
            </p:extLst>
          </p:nvPr>
        </p:nvGraphicFramePr>
        <p:xfrm>
          <a:off x="2130424" y="3506788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12" imgW="329914" imgH="177646" progId="Equation.3">
                  <p:embed/>
                </p:oleObj>
              </mc:Choice>
              <mc:Fallback>
                <p:oleObj name="Equation" r:id="rId12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4" y="3506788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5806"/>
              </p:ext>
            </p:extLst>
          </p:nvPr>
        </p:nvGraphicFramePr>
        <p:xfrm>
          <a:off x="721349" y="4116723"/>
          <a:ext cx="3425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14" imgW="1054100" imgH="241300" progId="Equation.3">
                  <p:embed/>
                </p:oleObj>
              </mc:Choice>
              <mc:Fallback>
                <p:oleObj name="Equation" r:id="rId14" imgW="1054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49" y="4116723"/>
                        <a:ext cx="3425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227653"/>
              </p:ext>
            </p:extLst>
          </p:nvPr>
        </p:nvGraphicFramePr>
        <p:xfrm>
          <a:off x="2027237" y="4867372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2" name="Equation" r:id="rId16" imgW="329914" imgH="177646" progId="Equation.3">
                  <p:embed/>
                </p:oleObj>
              </mc:Choice>
              <mc:Fallback>
                <p:oleObj name="Equation" r:id="rId16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4867372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70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r>
              <a:rPr lang="en-US" sz="6000" dirty="0">
                <a:solidFill>
                  <a:schemeClr val="accent2"/>
                </a:solidFill>
                <a:latin typeface="Berlin Sans FB Demi" pitchFamily="34" charset="0"/>
              </a:rPr>
              <a:t>Circumference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2579307" y="1367135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erlin Sans FB Demi" pitchFamily="34" charset="0"/>
              </a:rPr>
              <a:t>The distance around a circle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18360" y="4110335"/>
            <a:ext cx="487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or</a:t>
            </a:r>
          </a:p>
        </p:txBody>
      </p:sp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247904"/>
              </p:ext>
            </p:extLst>
          </p:nvPr>
        </p:nvGraphicFramePr>
        <p:xfrm>
          <a:off x="2133600" y="2668885"/>
          <a:ext cx="5128993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3" imgW="545760" imgH="177480" progId="Equation.DSMT4">
                  <p:embed/>
                </p:oleObj>
              </mc:Choice>
              <mc:Fallback>
                <p:oleObj name="Equation" r:id="rId3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8885"/>
                        <a:ext cx="5128993" cy="167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150311"/>
              </p:ext>
            </p:extLst>
          </p:nvPr>
        </p:nvGraphicFramePr>
        <p:xfrm>
          <a:off x="2056606" y="5177135"/>
          <a:ext cx="503078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606" y="5177135"/>
                        <a:ext cx="5030788" cy="176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2013228"/>
            <a:ext cx="4532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adley Hand ITC" panose="03070402050302030203" pitchFamily="66" charset="0"/>
              </a:rPr>
              <a:t>Twinkle, Twinkle Little Star</a:t>
            </a:r>
          </a:p>
          <a:p>
            <a:r>
              <a:rPr lang="en-US" sz="2800" dirty="0" smtClean="0">
                <a:latin typeface="Bradley Hand ITC" panose="03070402050302030203" pitchFamily="66" charset="0"/>
              </a:rPr>
              <a:t>Circumference Equals 2 pi r</a:t>
            </a:r>
            <a:endParaRPr lang="en-US" sz="2800" dirty="0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232025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Central Angles</a:t>
            </a:r>
            <a:endParaRPr lang="en-US" sz="8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01000" cy="38862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An angle whose vertex is at the </a:t>
            </a:r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center</a:t>
            </a:r>
            <a:r>
              <a:rPr lang="en-US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 of the </a:t>
            </a:r>
            <a:r>
              <a:rPr lang="en-US" sz="4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circle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Central angles have intercepted arcs</a:t>
            </a:r>
            <a:endParaRPr lang="en-US" sz="4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0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7107</TotalTime>
  <Words>1145</Words>
  <Application>Microsoft Office PowerPoint</Application>
  <PresentationFormat>On-screen Show (4:3)</PresentationFormat>
  <Paragraphs>195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60" baseType="lpstr">
      <vt:lpstr>MS Mincho</vt:lpstr>
      <vt:lpstr>Arial</vt:lpstr>
      <vt:lpstr>Berlin Sans FB</vt:lpstr>
      <vt:lpstr>Berlin Sans FB Demi</vt:lpstr>
      <vt:lpstr>Bradley Hand ITC</vt:lpstr>
      <vt:lpstr>Calibri</vt:lpstr>
      <vt:lpstr>Century Gothic</vt:lpstr>
      <vt:lpstr>Corbel</vt:lpstr>
      <vt:lpstr>Gill Sans MT</vt:lpstr>
      <vt:lpstr>Impact</vt:lpstr>
      <vt:lpstr>MT Symbol</vt:lpstr>
      <vt:lpstr>Symbol</vt:lpstr>
      <vt:lpstr>Times New Roman</vt:lpstr>
      <vt:lpstr>Times New Roman (PCL6)</vt:lpstr>
      <vt:lpstr>Wingdings</vt:lpstr>
      <vt:lpstr>Wingdings 2</vt:lpstr>
      <vt:lpstr>Wingdings 3</vt:lpstr>
      <vt:lpstr>iRespondGraphMaster</vt:lpstr>
      <vt:lpstr>1_Default Design</vt:lpstr>
      <vt:lpstr>Badge</vt:lpstr>
      <vt:lpstr>Equation</vt:lpstr>
      <vt:lpstr>Microsoft Equation 3.0</vt:lpstr>
      <vt:lpstr>MathType 6.0 Equation</vt:lpstr>
      <vt:lpstr>WARM UP</vt:lpstr>
      <vt:lpstr>PowerPoint Presentation</vt:lpstr>
      <vt:lpstr>LG 1-2 The Radian</vt:lpstr>
      <vt:lpstr>Learning goal 1-2 questions: </vt:lpstr>
      <vt:lpstr>SELECTED TERMS AND SYMBOLS</vt:lpstr>
      <vt:lpstr>PowerPoint Presentation</vt:lpstr>
      <vt:lpstr>Use P to determine whether each statement is true or false.</vt:lpstr>
      <vt:lpstr>Circumference</vt:lpstr>
      <vt:lpstr>Central Angles</vt:lpstr>
      <vt:lpstr>Formula  measure Arc = measure Central Angle</vt:lpstr>
      <vt:lpstr>PowerPoint Presentation</vt:lpstr>
      <vt:lpstr>PowerPoint Presentation</vt:lpstr>
      <vt:lpstr>Find the measures.  EB is a diameter.</vt:lpstr>
      <vt:lpstr>PowerPoint Presentation</vt:lpstr>
      <vt:lpstr>Arc Length</vt:lpstr>
      <vt:lpstr>Find the Arc Length. Round to the nearest hundredths</vt:lpstr>
      <vt:lpstr>Find the exact Arc Length.</vt:lpstr>
      <vt:lpstr>What happens to the arc length if the radius were to be doubled?  Halved?</vt:lpstr>
      <vt:lpstr>Area of Circles</vt:lpstr>
      <vt:lpstr>Area of a Sector</vt:lpstr>
      <vt:lpstr>Area of a Sector</vt:lpstr>
      <vt:lpstr>Example</vt:lpstr>
      <vt:lpstr>Example</vt:lpstr>
      <vt:lpstr>WARM UP</vt:lpstr>
      <vt:lpstr>PowerPoint Presentation</vt:lpstr>
      <vt:lpstr>PRACTICE &amp; HOMEWORK</vt:lpstr>
      <vt:lpstr>Another way to measure angles?</vt:lpstr>
      <vt:lpstr>Another way to measure angles?</vt:lpstr>
      <vt:lpstr>Can you make a right angle?</vt:lpstr>
      <vt:lpstr>What other angles do you have?</vt:lpstr>
      <vt:lpstr>Time to discover the radian</vt:lpstr>
      <vt:lpstr>Time to discover Radians</vt:lpstr>
      <vt:lpstr>Radians and Degrees</vt:lpstr>
      <vt:lpstr>Converting between Radians and Degrees</vt:lpstr>
      <vt:lpstr>Extension</vt:lpstr>
      <vt:lpstr>Practice</vt:lpstr>
      <vt:lpstr>Practice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Dorothy Shaffer</cp:lastModifiedBy>
  <cp:revision>98</cp:revision>
  <cp:lastPrinted>2017-01-17T14:58:20Z</cp:lastPrinted>
  <dcterms:created xsi:type="dcterms:W3CDTF">2001-03-20T15:50:54Z</dcterms:created>
  <dcterms:modified xsi:type="dcterms:W3CDTF">2017-01-17T19:35:45Z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