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92"/>
  </p:notesMasterIdLst>
  <p:handoutMasterIdLst>
    <p:handoutMasterId r:id="rId93"/>
  </p:handoutMasterIdLst>
  <p:sldIdLst>
    <p:sldId id="340" r:id="rId2"/>
    <p:sldId id="306" r:id="rId3"/>
    <p:sldId id="307" r:id="rId4"/>
    <p:sldId id="315" r:id="rId5"/>
    <p:sldId id="405" r:id="rId6"/>
    <p:sldId id="316" r:id="rId7"/>
    <p:sldId id="421" r:id="rId8"/>
    <p:sldId id="420" r:id="rId9"/>
    <p:sldId id="451" r:id="rId10"/>
    <p:sldId id="452" r:id="rId11"/>
    <p:sldId id="410" r:id="rId12"/>
    <p:sldId id="320" r:id="rId13"/>
    <p:sldId id="321" r:id="rId14"/>
    <p:sldId id="322" r:id="rId15"/>
    <p:sldId id="323" r:id="rId16"/>
    <p:sldId id="324" r:id="rId17"/>
    <p:sldId id="425" r:id="rId18"/>
    <p:sldId id="426" r:id="rId19"/>
    <p:sldId id="427" r:id="rId20"/>
    <p:sldId id="428" r:id="rId21"/>
    <p:sldId id="453" r:id="rId22"/>
    <p:sldId id="350" r:id="rId23"/>
    <p:sldId id="456" r:id="rId24"/>
    <p:sldId id="437" r:id="rId25"/>
    <p:sldId id="455" r:id="rId26"/>
    <p:sldId id="440" r:id="rId27"/>
    <p:sldId id="433" r:id="rId28"/>
    <p:sldId id="359" r:id="rId29"/>
    <p:sldId id="360" r:id="rId30"/>
    <p:sldId id="434" r:id="rId31"/>
    <p:sldId id="435" r:id="rId32"/>
    <p:sldId id="419" r:id="rId33"/>
    <p:sldId id="436" r:id="rId34"/>
    <p:sldId id="443" r:id="rId35"/>
    <p:sldId id="444" r:id="rId36"/>
    <p:sldId id="454" r:id="rId37"/>
    <p:sldId id="411" r:id="rId38"/>
    <p:sldId id="442" r:id="rId39"/>
    <p:sldId id="445" r:id="rId40"/>
    <p:sldId id="423" r:id="rId41"/>
    <p:sldId id="362" r:id="rId42"/>
    <p:sldId id="363" r:id="rId43"/>
    <p:sldId id="364" r:id="rId44"/>
    <p:sldId id="446" r:id="rId45"/>
    <p:sldId id="387" r:id="rId46"/>
    <p:sldId id="388" r:id="rId47"/>
    <p:sldId id="389" r:id="rId48"/>
    <p:sldId id="390" r:id="rId49"/>
    <p:sldId id="447" r:id="rId50"/>
    <p:sldId id="392" r:id="rId51"/>
    <p:sldId id="396" r:id="rId52"/>
    <p:sldId id="397" r:id="rId53"/>
    <p:sldId id="398" r:id="rId54"/>
    <p:sldId id="399" r:id="rId55"/>
    <p:sldId id="400" r:id="rId56"/>
    <p:sldId id="448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25" r:id="rId67"/>
    <p:sldId id="326" r:id="rId68"/>
    <p:sldId id="327" r:id="rId69"/>
    <p:sldId id="328" r:id="rId70"/>
    <p:sldId id="330" r:id="rId71"/>
    <p:sldId id="329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4" r:id="rId80"/>
    <p:sldId id="375" r:id="rId81"/>
    <p:sldId id="376" r:id="rId82"/>
    <p:sldId id="377" r:id="rId83"/>
    <p:sldId id="378" r:id="rId84"/>
    <p:sldId id="379" r:id="rId85"/>
    <p:sldId id="384" r:id="rId86"/>
    <p:sldId id="385" r:id="rId87"/>
    <p:sldId id="414" r:id="rId88"/>
    <p:sldId id="406" r:id="rId89"/>
    <p:sldId id="449" r:id="rId90"/>
    <p:sldId id="450" r:id="rId91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A2BE6D-652A-43E5-8CB3-B927ADAC6512}">
          <p14:sldIdLst>
            <p14:sldId id="340"/>
            <p14:sldId id="306"/>
            <p14:sldId id="307"/>
          </p14:sldIdLst>
        </p14:section>
        <p14:section name="LG 7-1" id="{F771D267-C5E0-4004-A335-E4D01959044A}">
          <p14:sldIdLst>
            <p14:sldId id="315"/>
            <p14:sldId id="405"/>
            <p14:sldId id="316"/>
            <p14:sldId id="421"/>
            <p14:sldId id="420"/>
            <p14:sldId id="451"/>
            <p14:sldId id="452"/>
            <p14:sldId id="410"/>
            <p14:sldId id="320"/>
            <p14:sldId id="321"/>
            <p14:sldId id="322"/>
            <p14:sldId id="323"/>
            <p14:sldId id="324"/>
            <p14:sldId id="425"/>
            <p14:sldId id="426"/>
            <p14:sldId id="427"/>
            <p14:sldId id="428"/>
            <p14:sldId id="453"/>
            <p14:sldId id="350"/>
            <p14:sldId id="456"/>
            <p14:sldId id="437"/>
            <p14:sldId id="455"/>
            <p14:sldId id="440"/>
            <p14:sldId id="433"/>
            <p14:sldId id="359"/>
            <p14:sldId id="360"/>
            <p14:sldId id="434"/>
            <p14:sldId id="435"/>
            <p14:sldId id="419"/>
            <p14:sldId id="436"/>
            <p14:sldId id="443"/>
            <p14:sldId id="444"/>
            <p14:sldId id="454"/>
            <p14:sldId id="411"/>
            <p14:sldId id="442"/>
            <p14:sldId id="445"/>
            <p14:sldId id="423"/>
            <p14:sldId id="362"/>
            <p14:sldId id="363"/>
            <p14:sldId id="364"/>
            <p14:sldId id="446"/>
            <p14:sldId id="387"/>
            <p14:sldId id="388"/>
            <p14:sldId id="389"/>
            <p14:sldId id="390"/>
            <p14:sldId id="447"/>
          </p14:sldIdLst>
        </p14:section>
        <p14:section name="if time:" id="{A6F18770-C79E-4DF1-A155-257935248409}">
          <p14:sldIdLst>
            <p14:sldId id="392"/>
            <p14:sldId id="396"/>
            <p14:sldId id="397"/>
            <p14:sldId id="398"/>
            <p14:sldId id="399"/>
            <p14:sldId id="400"/>
          </p14:sldIdLst>
        </p14:section>
        <p14:section name="LG 7-2" id="{934EACBE-3D8C-493B-8213-EC61863A6EE4}">
          <p14:sldIdLst>
            <p14:sldId id="448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25"/>
            <p14:sldId id="326"/>
            <p14:sldId id="327"/>
            <p14:sldId id="328"/>
            <p14:sldId id="330"/>
            <p14:sldId id="329"/>
            <p14:sldId id="366"/>
            <p14:sldId id="367"/>
            <p14:sldId id="368"/>
            <p14:sldId id="369"/>
            <p14:sldId id="370"/>
            <p14:sldId id="371"/>
            <p14:sldId id="372"/>
            <p14:sldId id="374"/>
            <p14:sldId id="375"/>
            <p14:sldId id="376"/>
            <p14:sldId id="377"/>
            <p14:sldId id="378"/>
            <p14:sldId id="379"/>
            <p14:sldId id="384"/>
            <p14:sldId id="385"/>
            <p14:sldId id="414"/>
            <p14:sldId id="406"/>
            <p14:sldId id="44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00C894"/>
    <a:srgbClr val="63503D"/>
    <a:srgbClr val="000066"/>
    <a:srgbClr val="754E27"/>
    <a:srgbClr val="7A6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67" autoAdjust="0"/>
  </p:normalViewPr>
  <p:slideViewPr>
    <p:cSldViewPr snapToGrid="0">
      <p:cViewPr varScale="1">
        <p:scale>
          <a:sx n="89" d="100"/>
          <a:sy n="89" d="100"/>
        </p:scale>
        <p:origin x="57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155B-27CB-499D-ADAD-ED7B4F245FD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655E-B280-4015-9357-C35AB27B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8BC80A-9E27-4FFD-942E-9D3E41639867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8900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D753A14-0636-42EA-AFF7-3DE235C0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0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584D998-5605-4976-89D9-96EA10770DC9}" type="slidenum">
              <a:rPr lang="en-US" altLang="en-US">
                <a:latin typeface="Calibri" panose="020F0502020204030204" pitchFamily="34" charset="0"/>
              </a:rPr>
              <a:pPr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2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17879C-5740-4E6B-B945-3FD842F13E05}" type="slidenum">
              <a:rPr lang="en-US" altLang="en-US">
                <a:latin typeface="Calibri" panose="020F0502020204030204" pitchFamily="34" charset="0"/>
              </a:rPr>
              <a:pPr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1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5288"/>
            <a:ext cx="9009063" cy="105251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89038" y="468313"/>
            <a:ext cx="7772400" cy="784225"/>
          </a:xfrm>
        </p:spPr>
        <p:txBody>
          <a:bodyPr/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9075" y="1614488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5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BA23-7B1F-4C98-97B8-F9FB92AD2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F97A-FAE7-436E-BD8D-66C183857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2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7727-64E5-4BCE-A6CF-AD31A7666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6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E44C-E88F-4C60-A074-A2475BC4A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8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A88C-D592-4DE3-A918-42ECCFA97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8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249F-D66E-4868-8173-612659094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1DFB-A34D-42D8-8A7E-143145BB3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8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2933-12C0-467C-AC08-4168BDC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50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703E-C68F-4BDA-A534-2C699D738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7D9A-D9FE-48C2-97E6-E6B47E42B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9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ACA2207-2B01-41AE-BFB7-8972201A6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www.eslkidstuff.com/images/arms.gif&amp;imgrefurl=http://www.eslkidstuff.com/Body.htm&amp;h=326&amp;w=324&amp;prev=/images%3Fq%3Darms%26start%3D60%26svnum%3D10%26hl%3Den%26lr%3D%26ie%3DUTF-8%26oe%3DUTF-8%26sa%3DN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6.bin"/><Relationship Id="rId4" Type="http://schemas.openxmlformats.org/officeDocument/2006/relationships/image" Target="http://thelongestlistofthelongeststuffatthelongestdomainnameatlonglast.com/images/coaster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audio" Target="../media/audio1.bin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3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8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9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9.wmf"/><Relationship Id="rId9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4.png"/><Relationship Id="rId4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4.png"/><Relationship Id="rId4" Type="http://schemas.openxmlformats.org/officeDocument/2006/relationships/image" Target="../media/image73.wmf"/><Relationship Id="rId9" Type="http://schemas.openxmlformats.org/officeDocument/2006/relationships/image" Target="../media/image76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7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86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94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07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.mathshell.org/materials/lessons.php?taskid=436&amp;subpage=concept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Warm </a:t>
            </a:r>
            <a:r>
              <a:rPr lang="en-US" altLang="en-US" dirty="0" smtClean="0"/>
              <a:t>UP 4/27</a:t>
            </a: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dirty="0"/>
              <a:t>Given </a:t>
            </a:r>
            <a:r>
              <a:rPr lang="en-US" sz="2800" i="1" dirty="0"/>
              <a:t>f(x)= x</a:t>
            </a:r>
            <a:r>
              <a:rPr lang="en-US" sz="2800" i="1" baseline="30000" dirty="0"/>
              <a:t>4</a:t>
            </a:r>
            <a:r>
              <a:rPr lang="en-US" sz="2800" i="1" dirty="0"/>
              <a:t> –22x</a:t>
            </a:r>
            <a:r>
              <a:rPr lang="en-US" sz="2800" i="1" baseline="30000" dirty="0"/>
              <a:t>3</a:t>
            </a:r>
            <a:r>
              <a:rPr lang="en-US" sz="2800" i="1" dirty="0"/>
              <a:t> +39x</a:t>
            </a:r>
            <a:r>
              <a:rPr lang="en-US" sz="2800" i="1" baseline="30000" dirty="0"/>
              <a:t>2</a:t>
            </a:r>
            <a:r>
              <a:rPr lang="en-US" sz="2800" i="1" dirty="0"/>
              <a:t> +14x+120</a:t>
            </a:r>
            <a:r>
              <a:rPr lang="en-US" sz="2800" dirty="0"/>
              <a:t> </a:t>
            </a:r>
            <a:r>
              <a:rPr lang="en-US" sz="2800" dirty="0" smtClean="0"/>
              <a:t>, answer the following questions: </a:t>
            </a:r>
            <a:endParaRPr lang="en-US" sz="28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How </a:t>
            </a:r>
            <a:r>
              <a:rPr lang="en-US" sz="2800" dirty="0"/>
              <a:t>many zeros are there for this polynomial in the set of </a:t>
            </a:r>
            <a:r>
              <a:rPr lang="en-US" sz="2800" dirty="0" smtClean="0"/>
              <a:t>complex numbers?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Following </a:t>
            </a:r>
            <a:r>
              <a:rPr lang="en-US" sz="2800" dirty="0"/>
              <a:t>the Rational </a:t>
            </a:r>
            <a:r>
              <a:rPr lang="en-US" sz="2800" dirty="0" smtClean="0"/>
              <a:t>Root Theorem</a:t>
            </a:r>
            <a:r>
              <a:rPr lang="en-US" sz="2800" dirty="0"/>
              <a:t>, state the list of </a:t>
            </a:r>
            <a:r>
              <a:rPr lang="en-US" sz="2800" dirty="0" smtClean="0"/>
              <a:t>potential rational </a:t>
            </a:r>
            <a:r>
              <a:rPr lang="en-US" sz="2800" dirty="0"/>
              <a:t>zeros for </a:t>
            </a:r>
            <a:r>
              <a:rPr lang="en-US" sz="2800" i="1" dirty="0" smtClean="0"/>
              <a:t>f(x).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Is </a:t>
            </a:r>
            <a:r>
              <a:rPr lang="en-US" sz="2800" i="1" dirty="0"/>
              <a:t>x</a:t>
            </a:r>
            <a:r>
              <a:rPr lang="en-US" sz="2800" dirty="0"/>
              <a:t> – 20 </a:t>
            </a:r>
            <a:r>
              <a:rPr lang="en-US" sz="2800" dirty="0" smtClean="0"/>
              <a:t>a factor of 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–22</a:t>
            </a:r>
            <a:r>
              <a:rPr lang="en-US" sz="2800" i="1" dirty="0"/>
              <a:t>x</a:t>
            </a:r>
            <a:r>
              <a:rPr lang="en-US" sz="2800" baseline="30000" dirty="0"/>
              <a:t>3</a:t>
            </a:r>
            <a:r>
              <a:rPr lang="en-US" sz="2800" dirty="0"/>
              <a:t> +39</a:t>
            </a:r>
            <a:r>
              <a:rPr lang="en-US" sz="2800" i="1" dirty="0"/>
              <a:t>x</a:t>
            </a:r>
            <a:r>
              <a:rPr lang="en-US" sz="2800" baseline="30000" dirty="0"/>
              <a:t>2</a:t>
            </a:r>
            <a:r>
              <a:rPr lang="en-US" sz="2800" dirty="0"/>
              <a:t> +14</a:t>
            </a:r>
            <a:r>
              <a:rPr lang="en-US" sz="2800" i="1" dirty="0"/>
              <a:t>x</a:t>
            </a:r>
            <a:r>
              <a:rPr lang="en-US" sz="2800" dirty="0"/>
              <a:t>+120 </a:t>
            </a:r>
            <a:r>
              <a:rPr lang="en-US" sz="2800" dirty="0" smtClean="0"/>
              <a:t>by.?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Find </a:t>
            </a:r>
            <a:r>
              <a:rPr lang="en-US" sz="2800" dirty="0" smtClean="0"/>
              <a:t>all other roots of the polynomial.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16078"/>
          <a:stretch>
            <a:fillRect/>
          </a:stretch>
        </p:blipFill>
        <p:spPr bwMode="auto">
          <a:xfrm>
            <a:off x="1981200" y="1524000"/>
            <a:ext cx="5715000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is an </a:t>
            </a:r>
            <a:r>
              <a:rPr lang="en-US" altLang="en-US" sz="2400" b="1">
                <a:latin typeface="Arial" panose="020B0604020202020204" pitchFamily="34" charset="0"/>
              </a:rPr>
              <a:t>odd integer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3962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733800" y="5029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429000" y="31242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Equation" r:id="rId8" imgW="596900" imgH="228600" progId="Equation.DSMT4">
                  <p:embed/>
                </p:oleObj>
              </mc:Choice>
              <mc:Fallback>
                <p:oleObj name="Equation" r:id="rId8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324600" y="3505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9" name="Equation" r:id="rId10" imgW="583947" imgH="228501" progId="Equation.DSMT4">
                  <p:embed/>
                </p:oleObj>
              </mc:Choice>
              <mc:Fallback>
                <p:oleObj name="Equation" r:id="rId10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3962400" y="44958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657600" y="36576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59436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0" y="1905000"/>
            <a:ext cx="22860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grows steeper on either side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4800" y="1905000"/>
            <a:ext cx="2819400" cy="2282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Notice each graph looks similar to x</a:t>
            </a:r>
            <a:r>
              <a:rPr lang="en-US" altLang="en-US" sz="2400" baseline="30000">
                <a:latin typeface="Arial" panose="020B0604020202020204" pitchFamily="34" charset="0"/>
              </a:rPr>
              <a:t>3</a:t>
            </a:r>
            <a:r>
              <a:rPr lang="en-US" altLang="en-US" sz="2400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019800" y="5410200"/>
            <a:ext cx="25908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  <p:extLst>
      <p:ext uri="{BB962C8B-B14F-4D97-AF65-F5344CB8AC3E}">
        <p14:creationId xmlns:p14="http://schemas.microsoft.com/office/powerpoint/2010/main" val="3030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 autoUpdateAnimBg="0"/>
      <p:bldP spid="7180" grpId="0" animBg="1" autoUpdateAnimBg="0"/>
      <p:bldP spid="718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-45561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Look at the graphs for each function on your GDC </a:t>
            </a:r>
            <a:r>
              <a:rPr lang="en-US" sz="2800" dirty="0"/>
              <a:t>and observe the end behavior for the polynomial functions. </a:t>
            </a: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What </a:t>
            </a:r>
            <a:r>
              <a:rPr lang="en-US" sz="2800" dirty="0"/>
              <a:t>does the degree of the polynomial function tell you about its </a:t>
            </a:r>
            <a:r>
              <a:rPr lang="en-US" sz="2800" dirty="0" smtClean="0"/>
              <a:t>end </a:t>
            </a:r>
            <a:r>
              <a:rPr lang="en-US" sz="2800" dirty="0"/>
              <a:t>behavior?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466850"/>
          <a:ext cx="8097838" cy="404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108"/>
                <a:gridCol w="1452503"/>
                <a:gridCol w="1453141"/>
                <a:gridCol w="1768086"/>
              </a:tblGrid>
              <a:tr h="823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Left End</a:t>
                      </a:r>
                      <a:endParaRPr lang="en-US" sz="2400" dirty="0"/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Right End</a:t>
                      </a:r>
                      <a:endParaRPr lang="en-US" sz="2400" dirty="0"/>
                    </a:p>
                  </a:txBody>
                  <a:tcPr marL="91436" marR="91436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Degree</a:t>
                      </a:r>
                      <a:endParaRPr lang="en-US" sz="2400" dirty="0"/>
                    </a:p>
                  </a:txBody>
                  <a:tcPr marL="91436" marR="91436" marT="45724" marB="45724" anchor="ctr"/>
                </a:tc>
              </a:tr>
              <a:tr h="80428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</a:tr>
              <a:tr h="80428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</a:tr>
              <a:tr h="8042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4" marB="45724"/>
                </a:tc>
              </a:tr>
              <a:tr h="80428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6" marR="91436" marT="45724" marB="45724"/>
                </a:tc>
              </a:tr>
            </a:tbl>
          </a:graphicData>
        </a:graphic>
      </p:graphicFrame>
      <p:pic>
        <p:nvPicPr>
          <p:cNvPr id="317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2050"/>
            <a:ext cx="31861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3230563"/>
            <a:ext cx="25923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2088"/>
            <a:ext cx="31432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803775"/>
            <a:ext cx="3143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arm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2057400" y="457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LEFT</a:t>
            </a:r>
          </a:p>
        </p:txBody>
      </p: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5562600" y="3810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RIGHT</a:t>
            </a: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3962400" y="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and</a:t>
            </a: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971550" y="2438400"/>
            <a:ext cx="741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latin typeface="Arial Black" panose="020B0A04020102020204" pitchFamily="34" charset="0"/>
              </a:rPr>
              <a:t>END BEHAVIOR </a:t>
            </a:r>
            <a:r>
              <a:rPr lang="en-US" altLang="en-US" dirty="0">
                <a:latin typeface="Arial Black" panose="020B0A04020102020204" pitchFamily="34" charset="0"/>
              </a:rPr>
              <a:t>OF A GRAPH</a:t>
            </a:r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409575" y="3308350"/>
            <a:ext cx="8534400" cy="206210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degree</a:t>
            </a:r>
            <a:r>
              <a:rPr lang="en-US" altLang="en-US" dirty="0">
                <a:latin typeface="Arial" panose="020B0604020202020204" pitchFamily="34" charset="0"/>
              </a:rPr>
              <a:t> of the polynomial along with the </a:t>
            </a:r>
            <a:r>
              <a:rPr lang="en-US" altLang="en-US" b="1" dirty="0">
                <a:solidFill>
                  <a:srgbClr val="CC3300"/>
                </a:solidFill>
                <a:latin typeface="Arial" panose="020B0604020202020204" pitchFamily="34" charset="0"/>
              </a:rPr>
              <a:t>sign of the coefficient</a:t>
            </a:r>
            <a:r>
              <a:rPr lang="en-US" altLang="en-US" dirty="0">
                <a:latin typeface="Arial" panose="020B0604020202020204" pitchFamily="34" charset="0"/>
              </a:rPr>
              <a:t> of the term with the highest power will tell us about the left and right hand </a:t>
            </a:r>
            <a:r>
              <a:rPr lang="en-US" altLang="en-US" dirty="0" smtClean="0">
                <a:latin typeface="Arial" panose="020B0604020202020204" pitchFamily="34" charset="0"/>
              </a:rPr>
              <a:t>behavior </a:t>
            </a:r>
            <a:r>
              <a:rPr lang="en-US" altLang="en-US" dirty="0">
                <a:latin typeface="Arial" panose="020B0604020202020204" pitchFamily="34" charset="0"/>
              </a:rPr>
              <a:t>of a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-47387"/>
            <a:ext cx="92360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Even degree</a:t>
            </a:r>
            <a:r>
              <a:rPr lang="en-US" altLang="en-US" sz="2800" dirty="0">
                <a:latin typeface="Arial" panose="020B0604020202020204" pitchFamily="34" charset="0"/>
              </a:rPr>
              <a:t> polynomials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rise</a:t>
            </a:r>
            <a:r>
              <a:rPr lang="en-US" altLang="en-US" sz="2800" dirty="0">
                <a:latin typeface="Arial" panose="020B0604020202020204" pitchFamily="34" charset="0"/>
              </a:rPr>
              <a:t> on both the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right</a:t>
            </a:r>
            <a:r>
              <a:rPr lang="en-US" altLang="en-US" sz="2800" dirty="0">
                <a:latin typeface="Arial" panose="020B0604020202020204" pitchFamily="34" charset="0"/>
              </a:rPr>
              <a:t> hand sides of the graph (like x</a:t>
            </a:r>
            <a:r>
              <a:rPr lang="en-US" altLang="en-US" sz="2800" baseline="30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) if the coefficient is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positive</a:t>
            </a:r>
            <a:r>
              <a:rPr lang="en-US" altLang="en-US" sz="2800" dirty="0">
                <a:latin typeface="Arial" panose="020B0604020202020204" pitchFamily="34" charset="0"/>
              </a:rPr>
              <a:t>.  </a:t>
            </a:r>
            <a:endParaRPr lang="en-US" altLang="en-US" sz="2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Any </a:t>
            </a:r>
            <a:r>
              <a:rPr lang="en-US" altLang="en-US" sz="2800" dirty="0">
                <a:latin typeface="Arial" panose="020B0604020202020204" pitchFamily="34" charset="0"/>
              </a:rPr>
              <a:t>additional terms may cause the graph to have some turns near the center but will always have the same left and right hand </a:t>
            </a:r>
            <a:r>
              <a:rPr lang="en-US" altLang="en-US" sz="2800" dirty="0" smtClean="0">
                <a:latin typeface="Arial" panose="020B0604020202020204" pitchFamily="34" charset="0"/>
              </a:rPr>
              <a:t>behavior </a:t>
            </a:r>
            <a:r>
              <a:rPr lang="en-US" altLang="en-US" sz="2800" dirty="0">
                <a:latin typeface="Arial" panose="020B0604020202020204" pitchFamily="34" charset="0"/>
              </a:rPr>
              <a:t>determined by the highest powered term.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3276600"/>
            <a:ext cx="28305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left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 rises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00800" y="3276600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right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 rises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0" y="40386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5562600" y="37338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7" grpId="0" animBg="1"/>
      <p:bldP spid="102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9550" y="35718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Even degree</a:t>
            </a:r>
            <a:r>
              <a:rPr lang="en-US" altLang="en-US" sz="2800" dirty="0">
                <a:latin typeface="Arial" panose="020B0604020202020204" pitchFamily="34" charset="0"/>
              </a:rPr>
              <a:t> polynomials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fall</a:t>
            </a:r>
            <a:r>
              <a:rPr lang="en-US" altLang="en-US" sz="2800" dirty="0">
                <a:latin typeface="Arial" panose="020B0604020202020204" pitchFamily="34" charset="0"/>
              </a:rPr>
              <a:t> on both the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right</a:t>
            </a:r>
            <a:r>
              <a:rPr lang="en-US" altLang="en-US" sz="2800" dirty="0">
                <a:latin typeface="Arial" panose="020B0604020202020204" pitchFamily="34" charset="0"/>
              </a:rPr>
              <a:t> hand sides of the graph (like - x</a:t>
            </a:r>
            <a:r>
              <a:rPr lang="en-US" altLang="en-US" sz="2800" baseline="30000" dirty="0">
                <a:latin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</a:rPr>
              <a:t>) if the coefficient is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negative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724400"/>
            <a:ext cx="2638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left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 falls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324600" y="49530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right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 falls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195513" y="5516563"/>
            <a:ext cx="5048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5486400" y="5410200"/>
            <a:ext cx="914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16013" y="2781300"/>
            <a:ext cx="2438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turning points in the middle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590800" y="37338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733800" y="3352800"/>
            <a:ext cx="990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124200" y="3429000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70" grpId="0" animBg="1"/>
      <p:bldP spid="11271" grpId="0" animBg="1"/>
      <p:bldP spid="11274" grpId="0"/>
      <p:bldP spid="11275" grpId="0" animBg="1"/>
      <p:bldP spid="11276" grpId="0" animBg="1"/>
      <p:bldP spid="112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2656" y="75407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Odd degree</a:t>
            </a:r>
            <a:r>
              <a:rPr lang="en-US" altLang="en-US" sz="2800" dirty="0">
                <a:latin typeface="Arial" panose="020B0604020202020204" pitchFamily="34" charset="0"/>
              </a:rPr>
              <a:t> polynomials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fall</a:t>
            </a:r>
            <a:r>
              <a:rPr lang="en-US" altLang="en-US" sz="2800" dirty="0">
                <a:latin typeface="Arial" panose="020B0604020202020204" pitchFamily="34" charset="0"/>
              </a:rPr>
              <a:t> on the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rise </a:t>
            </a:r>
            <a:r>
              <a:rPr lang="en-US" altLang="en-US" sz="2800" dirty="0">
                <a:latin typeface="Arial" panose="020B0604020202020204" pitchFamily="34" charset="0"/>
              </a:rPr>
              <a:t>on the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 right</a:t>
            </a:r>
            <a:r>
              <a:rPr lang="en-US" altLang="en-US" sz="2800" dirty="0">
                <a:latin typeface="Arial" panose="020B0604020202020204" pitchFamily="34" charset="0"/>
              </a:rPr>
              <a:t> hand sides of the graph (like x</a:t>
            </a:r>
            <a:r>
              <a:rPr lang="en-US" altLang="en-US" sz="2800" baseline="30000" dirty="0"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</a:rPr>
              <a:t>) if the coefficient is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positive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4581525"/>
            <a:ext cx="25669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left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 falls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24600" y="32004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right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rises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362200" y="5334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5791200" y="35052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0" y="2971800"/>
            <a:ext cx="2438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turning Points in the middle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90800" y="37338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733800" y="3352800"/>
            <a:ext cx="1066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272415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nimBg="1"/>
      <p:bldP spid="12295" grpId="0" animBg="1"/>
      <p:bldP spid="12296" grpId="0"/>
      <p:bldP spid="12297" grpId="0" animBg="1"/>
      <p:bldP spid="122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3695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1283" y="65431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Odd degree</a:t>
            </a:r>
            <a:r>
              <a:rPr lang="en-US" altLang="en-US" sz="2800" dirty="0">
                <a:latin typeface="Arial" panose="020B0604020202020204" pitchFamily="34" charset="0"/>
              </a:rPr>
              <a:t> polynomials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rise</a:t>
            </a:r>
            <a:r>
              <a:rPr lang="en-US" altLang="en-US" sz="2800" dirty="0">
                <a:latin typeface="Arial" panose="020B0604020202020204" pitchFamily="34" charset="0"/>
              </a:rPr>
              <a:t> on the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left</a:t>
            </a:r>
            <a:r>
              <a:rPr lang="en-US" altLang="en-US" sz="2800" dirty="0">
                <a:latin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fall </a:t>
            </a:r>
            <a:r>
              <a:rPr lang="en-US" altLang="en-US" sz="2800" dirty="0">
                <a:latin typeface="Arial" panose="020B0604020202020204" pitchFamily="34" charset="0"/>
              </a:rPr>
              <a:t>on the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 right</a:t>
            </a:r>
            <a:r>
              <a:rPr lang="en-US" altLang="en-US" sz="2800" dirty="0">
                <a:latin typeface="Arial" panose="020B0604020202020204" pitchFamily="34" charset="0"/>
              </a:rPr>
              <a:t> hand sides of the graph (like x</a:t>
            </a:r>
            <a:r>
              <a:rPr lang="en-US" altLang="en-US" sz="2800" baseline="30000" dirty="0">
                <a:latin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</a:rPr>
              <a:t>) if the coefficient is </a:t>
            </a:r>
            <a:r>
              <a:rPr lang="en-US" altLang="en-US" sz="2800" dirty="0">
                <a:solidFill>
                  <a:srgbClr val="CC3300"/>
                </a:solidFill>
                <a:latin typeface="Arial" panose="020B0604020202020204" pitchFamily="34" charset="0"/>
              </a:rPr>
              <a:t>negative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962400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left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rises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05600" y="5334000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right hand </a:t>
            </a:r>
            <a:r>
              <a:rPr lang="en-US" altLang="en-US" sz="2400" b="1" dirty="0" smtClean="0">
                <a:solidFill>
                  <a:srgbClr val="CC3300"/>
                </a:solidFill>
                <a:latin typeface="Arial" panose="020B0604020202020204" pitchFamily="34" charset="0"/>
              </a:rPr>
              <a:t>behavior</a:t>
            </a: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: falls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2667000" y="44196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6172200" y="594360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35375" y="2565400"/>
            <a:ext cx="2438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Arial" panose="020B0604020202020204" pitchFamily="34" charset="0"/>
              </a:rPr>
              <a:t>turning points in the middle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733800" y="3357563"/>
            <a:ext cx="477838" cy="220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787900" y="3357563"/>
            <a:ext cx="12700" cy="1290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72415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72415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nimBg="1"/>
      <p:bldP spid="13319" grpId="0" animBg="1"/>
      <p:bldP spid="13320" grpId="0"/>
      <p:bldP spid="13321" grpId="0" animBg="1"/>
      <p:bldP spid="133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End Behavior</a:t>
            </a:r>
            <a:endParaRPr lang="en-US" sz="3200" b="1" dirty="0"/>
          </a:p>
        </p:txBody>
      </p:sp>
      <p:sp>
        <p:nvSpPr>
          <p:cNvPr id="8" name="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07995"/>
            <a:ext cx="4038600" cy="523220"/>
          </a:xfrm>
          <a:prstGeom prst="rect">
            <a:avLst/>
          </a:prstGeom>
          <a:blipFill rotWithShape="0">
            <a:blip r:embed="rId2"/>
            <a:stretch>
              <a:fillRect l="-3017" t="-13953" b="-112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40300" y="1088210"/>
            <a:ext cx="4191000" cy="523220"/>
          </a:xfrm>
          <a:prstGeom prst="rect">
            <a:avLst/>
          </a:prstGeom>
          <a:blipFill rotWithShape="0">
            <a:blip r:embed="rId3"/>
            <a:stretch>
              <a:fillRect l="-2907" t="-14118" b="-11529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657600"/>
            <a:ext cx="3810000" cy="523220"/>
          </a:xfrm>
          <a:prstGeom prst="rect">
            <a:avLst/>
          </a:prstGeom>
          <a:blipFill rotWithShape="0">
            <a:blip r:embed="rId4"/>
            <a:stretch>
              <a:fillRect l="-3200" t="-12791" b="-112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3657600"/>
            <a:ext cx="4114800" cy="523220"/>
          </a:xfrm>
          <a:prstGeom prst="rect">
            <a:avLst/>
          </a:prstGeom>
          <a:blipFill rotWithShape="0">
            <a:blip r:embed="rId5"/>
            <a:stretch>
              <a:fillRect l="-2963" t="-12791" b="-112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26163" y="1657350"/>
            <a:ext cx="1912937" cy="1828800"/>
            <a:chOff x="6125748" y="1656615"/>
            <a:chExt cx="1913352" cy="1828800"/>
          </a:xfrm>
        </p:grpSpPr>
        <p:grpSp>
          <p:nvGrpSpPr>
            <p:cNvPr id="36891" name="Group 13"/>
            <p:cNvGrpSpPr>
              <a:grpSpLocks/>
            </p:cNvGrpSpPr>
            <p:nvPr/>
          </p:nvGrpSpPr>
          <p:grpSpPr bwMode="auto">
            <a:xfrm>
              <a:off x="6134100" y="1656615"/>
              <a:ext cx="1905000" cy="1828800"/>
              <a:chOff x="216442" y="2358044"/>
              <a:chExt cx="2438400" cy="22860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1435378" y="2358044"/>
                <a:ext cx="0" cy="228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15913" y="3501044"/>
                <a:ext cx="243892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Freeform 2"/>
            <p:cNvSpPr/>
            <p:nvPr/>
          </p:nvSpPr>
          <p:spPr>
            <a:xfrm rot="10244657" flipH="1">
              <a:off x="6125748" y="2775803"/>
              <a:ext cx="539867" cy="571500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1568054">
              <a:off x="7473827" y="2785328"/>
              <a:ext cx="508110" cy="571500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66800" y="1644650"/>
            <a:ext cx="1905000" cy="1828800"/>
            <a:chOff x="1066800" y="1643915"/>
            <a:chExt cx="1905000" cy="1828800"/>
          </a:xfrm>
        </p:grpSpPr>
        <p:grpSp>
          <p:nvGrpSpPr>
            <p:cNvPr id="36886" name="Group 1"/>
            <p:cNvGrpSpPr>
              <a:grpSpLocks/>
            </p:cNvGrpSpPr>
            <p:nvPr/>
          </p:nvGrpSpPr>
          <p:grpSpPr bwMode="auto">
            <a:xfrm>
              <a:off x="1066800" y="1643915"/>
              <a:ext cx="1905000" cy="1828800"/>
              <a:chOff x="216442" y="2358044"/>
              <a:chExt cx="2438400" cy="22860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435642" y="2358044"/>
                <a:ext cx="0" cy="228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16442" y="3501044"/>
                <a:ext cx="2438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 rot="20961552" flipH="1">
              <a:off x="2257425" y="1734403"/>
              <a:ext cx="539750" cy="571500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534703">
              <a:off x="1231900" y="1724878"/>
              <a:ext cx="508000" cy="571500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04900" y="4419600"/>
            <a:ext cx="1905000" cy="1828800"/>
            <a:chOff x="1104900" y="4419600"/>
            <a:chExt cx="1905000" cy="1828800"/>
          </a:xfrm>
        </p:grpSpPr>
        <p:grpSp>
          <p:nvGrpSpPr>
            <p:cNvPr id="36880" name="Group 6"/>
            <p:cNvGrpSpPr>
              <a:grpSpLocks/>
            </p:cNvGrpSpPr>
            <p:nvPr/>
          </p:nvGrpSpPr>
          <p:grpSpPr bwMode="auto">
            <a:xfrm>
              <a:off x="1104900" y="4419600"/>
              <a:ext cx="1905000" cy="1828800"/>
              <a:chOff x="1104900" y="4419600"/>
              <a:chExt cx="1905000" cy="1828800"/>
            </a:xfrm>
          </p:grpSpPr>
          <p:grpSp>
            <p:nvGrpSpPr>
              <p:cNvPr id="36882" name="Group 18"/>
              <p:cNvGrpSpPr>
                <a:grpSpLocks/>
              </p:cNvGrpSpPr>
              <p:nvPr/>
            </p:nvGrpSpPr>
            <p:grpSpPr bwMode="auto">
              <a:xfrm>
                <a:off x="1104900" y="4419600"/>
                <a:ext cx="1905000" cy="1828800"/>
                <a:chOff x="216442" y="2358044"/>
                <a:chExt cx="2438400" cy="2286000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1435642" y="2358044"/>
                  <a:ext cx="0" cy="22860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16442" y="3501044"/>
                  <a:ext cx="24384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Freeform 27"/>
              <p:cNvSpPr/>
              <p:nvPr/>
            </p:nvSpPr>
            <p:spPr>
              <a:xfrm rot="20961552" flipH="1">
                <a:off x="2384425" y="4464050"/>
                <a:ext cx="539750" cy="571500"/>
              </a:xfrm>
              <a:custGeom>
                <a:avLst/>
                <a:gdLst>
                  <a:gd name="connsiteX0" fmla="*/ 508000 w 508000"/>
                  <a:gd name="connsiteY0" fmla="*/ 571500 h 571500"/>
                  <a:gd name="connsiteX1" fmla="*/ 241300 w 508000"/>
                  <a:gd name="connsiteY1" fmla="*/ 469900 h 571500"/>
                  <a:gd name="connsiteX2" fmla="*/ 0 w 508000"/>
                  <a:gd name="connsiteY2" fmla="*/ 0 h 571500"/>
                  <a:gd name="connsiteX3" fmla="*/ 0 w 508000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0" h="571500">
                    <a:moveTo>
                      <a:pt x="508000" y="571500"/>
                    </a:moveTo>
                    <a:cubicBezTo>
                      <a:pt x="416983" y="568325"/>
                      <a:pt x="325967" y="565150"/>
                      <a:pt x="241300" y="469900"/>
                    </a:cubicBezTo>
                    <a:cubicBezTo>
                      <a:pt x="156633" y="374650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Freeform 28"/>
            <p:cNvSpPr/>
            <p:nvPr/>
          </p:nvSpPr>
          <p:spPr>
            <a:xfrm rot="10244657" flipH="1">
              <a:off x="1147763" y="5637213"/>
              <a:ext cx="539750" cy="571500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083300" y="4419600"/>
            <a:ext cx="1905000" cy="1860550"/>
            <a:chOff x="6083300" y="4419600"/>
            <a:chExt cx="1905000" cy="1860507"/>
          </a:xfrm>
        </p:grpSpPr>
        <p:grpSp>
          <p:nvGrpSpPr>
            <p:cNvPr id="36875" name="Group 21"/>
            <p:cNvGrpSpPr>
              <a:grpSpLocks/>
            </p:cNvGrpSpPr>
            <p:nvPr/>
          </p:nvGrpSpPr>
          <p:grpSpPr bwMode="auto">
            <a:xfrm>
              <a:off x="6083300" y="4419600"/>
              <a:ext cx="1905000" cy="1828800"/>
              <a:chOff x="216442" y="2358044"/>
              <a:chExt cx="2438400" cy="22860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435642" y="2358044"/>
                <a:ext cx="0" cy="22859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216442" y="3501018"/>
                <a:ext cx="24384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9"/>
            <p:cNvSpPr/>
            <p:nvPr/>
          </p:nvSpPr>
          <p:spPr>
            <a:xfrm rot="534703">
              <a:off x="6148388" y="4456112"/>
              <a:ext cx="508000" cy="571487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11568054">
              <a:off x="7461250" y="5708620"/>
              <a:ext cx="508000" cy="571487"/>
            </a:xfrm>
            <a:custGeom>
              <a:avLst/>
              <a:gdLst>
                <a:gd name="connsiteX0" fmla="*/ 508000 w 508000"/>
                <a:gd name="connsiteY0" fmla="*/ 571500 h 571500"/>
                <a:gd name="connsiteX1" fmla="*/ 241300 w 508000"/>
                <a:gd name="connsiteY1" fmla="*/ 469900 h 571500"/>
                <a:gd name="connsiteX2" fmla="*/ 0 w 508000"/>
                <a:gd name="connsiteY2" fmla="*/ 0 h 571500"/>
                <a:gd name="connsiteX3" fmla="*/ 0 w 508000"/>
                <a:gd name="connsiteY3" fmla="*/ 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571500">
                  <a:moveTo>
                    <a:pt x="508000" y="571500"/>
                  </a:moveTo>
                  <a:cubicBezTo>
                    <a:pt x="416983" y="568325"/>
                    <a:pt x="325967" y="565150"/>
                    <a:pt x="241300" y="469900"/>
                  </a:cubicBezTo>
                  <a:cubicBezTo>
                    <a:pt x="156633" y="37465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0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-793539"/>
            <a:ext cx="7793037" cy="1462087"/>
          </a:xfrm>
        </p:spPr>
        <p:txBody>
          <a:bodyPr/>
          <a:lstStyle/>
          <a:p>
            <a:r>
              <a:rPr lang="en-US" altLang="en-US" b="1" u="sng" dirty="0" smtClean="0"/>
              <a:t>End Behavior</a:t>
            </a:r>
            <a:endParaRPr lang="en-US" alt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668548"/>
            <a:ext cx="8991600" cy="5715000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the behavior of the graph as </a:t>
            </a:r>
            <a:r>
              <a:rPr lang="en-US" altLang="en-US" i="1" dirty="0" smtClean="0">
                <a:latin typeface="Calibri" panose="020F0502020204030204" pitchFamily="34" charset="0"/>
              </a:rPr>
              <a:t>x</a:t>
            </a:r>
            <a:r>
              <a:rPr lang="en-US" altLang="en-US" dirty="0" smtClean="0">
                <a:latin typeface="Calibri" panose="020F0502020204030204" pitchFamily="34" charset="0"/>
              </a:rPr>
              <a:t> gets very large (approaches positive infinity) OR as </a:t>
            </a:r>
            <a:r>
              <a:rPr lang="en-US" altLang="en-US" i="1" dirty="0" smtClean="0">
                <a:latin typeface="Calibri" panose="020F0502020204030204" pitchFamily="34" charset="0"/>
              </a:rPr>
              <a:t>x</a:t>
            </a:r>
            <a:r>
              <a:rPr lang="en-US" altLang="en-US" dirty="0" smtClean="0">
                <a:latin typeface="Calibri" panose="020F0502020204030204" pitchFamily="34" charset="0"/>
              </a:rPr>
              <a:t> gets very small (or approaches negative infinity). </a:t>
            </a:r>
          </a:p>
          <a:p>
            <a:r>
              <a:rPr lang="en-US" altLang="en-US" dirty="0" smtClean="0">
                <a:latin typeface="Calibri" panose="020F0502020204030204" pitchFamily="34" charset="0"/>
              </a:rPr>
              <a:t>Notation: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" panose="020F0502020204030204" pitchFamily="34" charset="0"/>
              </a:rPr>
              <a:t>The very far left end of a graph: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Calibri" panose="020F0502020204030204" pitchFamily="34" charset="0"/>
              </a:rPr>
              <a:t>The very far right end of a graph: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>
                <a:latin typeface="Calibri" panose="020F0502020204030204" pitchFamily="34" charset="0"/>
              </a:rPr>
              <a:t>Which </a:t>
            </a:r>
            <a:r>
              <a:rPr lang="en-US" altLang="en-US" dirty="0" smtClean="0">
                <a:latin typeface="Calibri" panose="020F0502020204030204" pitchFamily="34" charset="0"/>
              </a:rPr>
              <a:t>term of the polynomial function is most important when determining the end behavior of the function?</a:t>
            </a: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4270"/>
              </p:ext>
            </p:extLst>
          </p:nvPr>
        </p:nvGraphicFramePr>
        <p:xfrm>
          <a:off x="5664680" y="2930106"/>
          <a:ext cx="31686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3" imgW="1396800" imgH="406080" progId="Equation.DSMT4">
                  <p:embed/>
                </p:oleObj>
              </mc:Choice>
              <mc:Fallback>
                <p:oleObj name="Equation" r:id="rId3" imgW="1396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680" y="2930106"/>
                        <a:ext cx="31686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9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07142" y="-731044"/>
            <a:ext cx="7793037" cy="1462087"/>
          </a:xfrm>
        </p:spPr>
        <p:txBody>
          <a:bodyPr/>
          <a:lstStyle/>
          <a:p>
            <a:r>
              <a:rPr lang="en-US" altLang="en-US" b="1" u="sng" dirty="0" smtClean="0"/>
              <a:t>End Behavior</a:t>
            </a:r>
            <a:endParaRPr lang="en-US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153400" cy="4779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1218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Degree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Leading Coefficient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End Behavior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Even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Positive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Even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Negative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Odd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Positive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4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Odd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Negative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4061" name="Object 4"/>
          <p:cNvGraphicFramePr>
            <a:graphicFrameLocks noChangeAspect="1"/>
          </p:cNvGraphicFramePr>
          <p:nvPr/>
        </p:nvGraphicFramePr>
        <p:xfrm>
          <a:off x="5816600" y="2638425"/>
          <a:ext cx="2736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6" name="Equation" r:id="rId3" imgW="1549400" imgH="508000" progId="Equation.DSMT4">
                  <p:embed/>
                </p:oleObj>
              </mc:Choice>
              <mc:Fallback>
                <p:oleObj name="Equation" r:id="rId3" imgW="154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638425"/>
                        <a:ext cx="2736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2" name="Object 5"/>
          <p:cNvGraphicFramePr>
            <a:graphicFrameLocks noChangeAspect="1"/>
          </p:cNvGraphicFramePr>
          <p:nvPr/>
        </p:nvGraphicFramePr>
        <p:xfrm>
          <a:off x="5910263" y="3565525"/>
          <a:ext cx="25479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7" name="Equation" r:id="rId5" imgW="1549400" imgH="508000" progId="Equation.DSMT4">
                  <p:embed/>
                </p:oleObj>
              </mc:Choice>
              <mc:Fallback>
                <p:oleObj name="Equation" r:id="rId5" imgW="154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3565525"/>
                        <a:ext cx="25479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143334"/>
              </p:ext>
            </p:extLst>
          </p:nvPr>
        </p:nvGraphicFramePr>
        <p:xfrm>
          <a:off x="5921375" y="4430713"/>
          <a:ext cx="26320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8" name="Equation" r:id="rId7" imgW="1549400" imgH="508000" progId="Equation.DSMT4">
                  <p:embed/>
                </p:oleObj>
              </mc:Choice>
              <mc:Fallback>
                <p:oleObj name="Equation" r:id="rId7" imgW="154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4430713"/>
                        <a:ext cx="26320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4" name="Object 7"/>
          <p:cNvGraphicFramePr>
            <a:graphicFrameLocks noChangeAspect="1"/>
          </p:cNvGraphicFramePr>
          <p:nvPr/>
        </p:nvGraphicFramePr>
        <p:xfrm>
          <a:off x="5786438" y="5365750"/>
          <a:ext cx="2767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9" name="Equation" r:id="rId9" imgW="1549400" imgH="508000" progId="Equation.DSMT4">
                  <p:embed/>
                </p:oleObj>
              </mc:Choice>
              <mc:Fallback>
                <p:oleObj name="Equation" r:id="rId9" imgW="154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5365750"/>
                        <a:ext cx="2767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7388" y="166688"/>
            <a:ext cx="7772400" cy="784225"/>
          </a:xfrm>
        </p:spPr>
        <p:txBody>
          <a:bodyPr/>
          <a:lstStyle/>
          <a:p>
            <a:r>
              <a:rPr lang="en-US" altLang="en-US" smtClean="0"/>
              <a:t>Unit 7: Polynomial Functions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29444" y="1744543"/>
            <a:ext cx="7888287" cy="1533525"/>
          </a:xfrm>
        </p:spPr>
        <p:txBody>
          <a:bodyPr/>
          <a:lstStyle/>
          <a:p>
            <a:r>
              <a:rPr lang="en-US" altLang="en-US" dirty="0" smtClean="0"/>
              <a:t>LG 7-1 Characteristics of Polynomials!</a:t>
            </a:r>
          </a:p>
          <a:p>
            <a:r>
              <a:rPr lang="en-US" altLang="en-US" dirty="0" smtClean="0"/>
              <a:t>LG 7-2 Graphing Polynomials!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TEST May 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  <a:ea typeface="Calibri" panose="020F0502020204030204" pitchFamily="34" charset="0"/>
              </a:rPr>
              <a:t>Indicate if the degree of the polynomial function shown in the graph is odd or even and indicate the sign of the 	leading coefficient</a:t>
            </a:r>
            <a:endParaRPr lang="en-US" sz="3200" dirty="0">
              <a:latin typeface="+mj-lt"/>
            </a:endParaRP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363538" y="2667000"/>
            <a:ext cx="3505200" cy="2819400"/>
            <a:chOff x="5480" y="3560"/>
            <a:chExt cx="1591" cy="1591"/>
          </a:xfrm>
        </p:grpSpPr>
        <p:grpSp>
          <p:nvGrpSpPr>
            <p:cNvPr id="47113" name="Group 3"/>
            <p:cNvGrpSpPr>
              <a:grpSpLocks/>
            </p:cNvGrpSpPr>
            <p:nvPr/>
          </p:nvGrpSpPr>
          <p:grpSpPr bwMode="auto">
            <a:xfrm>
              <a:off x="5480" y="3560"/>
              <a:ext cx="1591" cy="1591"/>
              <a:chOff x="3674" y="3560"/>
              <a:chExt cx="1591" cy="1591"/>
            </a:xfrm>
          </p:grpSpPr>
          <p:sp>
            <p:nvSpPr>
              <p:cNvPr id="47115" name="Line 4"/>
              <p:cNvSpPr>
                <a:spLocks noChangeShapeType="1"/>
              </p:cNvSpPr>
              <p:nvPr/>
            </p:nvSpPr>
            <p:spPr bwMode="auto">
              <a:xfrm>
                <a:off x="4448" y="3560"/>
                <a:ext cx="0" cy="15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Line 5"/>
              <p:cNvSpPr>
                <a:spLocks noChangeShapeType="1"/>
              </p:cNvSpPr>
              <p:nvPr/>
            </p:nvSpPr>
            <p:spPr bwMode="auto">
              <a:xfrm rot="-5400000">
                <a:off x="4470" y="3538"/>
                <a:ext cx="0" cy="15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4" name="Freeform 6"/>
            <p:cNvSpPr>
              <a:spLocks/>
            </p:cNvSpPr>
            <p:nvPr/>
          </p:nvSpPr>
          <p:spPr bwMode="auto">
            <a:xfrm>
              <a:off x="5849" y="3814"/>
              <a:ext cx="903" cy="1247"/>
            </a:xfrm>
            <a:custGeom>
              <a:avLst/>
              <a:gdLst>
                <a:gd name="T0" fmla="*/ 0 w 903"/>
                <a:gd name="T1" fmla="*/ 0 h 1247"/>
                <a:gd name="T2" fmla="*/ 172 w 903"/>
                <a:gd name="T3" fmla="*/ 860 h 1247"/>
                <a:gd name="T4" fmla="*/ 559 w 903"/>
                <a:gd name="T5" fmla="*/ 258 h 1247"/>
                <a:gd name="T6" fmla="*/ 903 w 903"/>
                <a:gd name="T7" fmla="*/ 1247 h 12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3" h="1247">
                  <a:moveTo>
                    <a:pt x="0" y="0"/>
                  </a:moveTo>
                  <a:cubicBezTo>
                    <a:pt x="39" y="408"/>
                    <a:pt x="79" y="817"/>
                    <a:pt x="172" y="860"/>
                  </a:cubicBezTo>
                  <a:cubicBezTo>
                    <a:pt x="265" y="903"/>
                    <a:pt x="437" y="193"/>
                    <a:pt x="559" y="258"/>
                  </a:cubicBezTo>
                  <a:cubicBezTo>
                    <a:pt x="681" y="323"/>
                    <a:pt x="838" y="1075"/>
                    <a:pt x="903" y="124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8" name="Group 7"/>
          <p:cNvGrpSpPr>
            <a:grpSpLocks/>
          </p:cNvGrpSpPr>
          <p:nvPr/>
        </p:nvGrpSpPr>
        <p:grpSpPr bwMode="auto">
          <a:xfrm>
            <a:off x="5105400" y="2586038"/>
            <a:ext cx="3352800" cy="2976562"/>
            <a:chOff x="3674" y="3560"/>
            <a:chExt cx="1591" cy="1591"/>
          </a:xfrm>
        </p:grpSpPr>
        <p:grpSp>
          <p:nvGrpSpPr>
            <p:cNvPr id="47109" name="Group 8"/>
            <p:cNvGrpSpPr>
              <a:grpSpLocks/>
            </p:cNvGrpSpPr>
            <p:nvPr/>
          </p:nvGrpSpPr>
          <p:grpSpPr bwMode="auto">
            <a:xfrm>
              <a:off x="3674" y="3560"/>
              <a:ext cx="1591" cy="1591"/>
              <a:chOff x="3674" y="3560"/>
              <a:chExt cx="1591" cy="1591"/>
            </a:xfrm>
          </p:grpSpPr>
          <p:sp>
            <p:nvSpPr>
              <p:cNvPr id="47111" name="Line 9"/>
              <p:cNvSpPr>
                <a:spLocks noChangeShapeType="1"/>
              </p:cNvSpPr>
              <p:nvPr/>
            </p:nvSpPr>
            <p:spPr bwMode="auto">
              <a:xfrm>
                <a:off x="4448" y="3560"/>
                <a:ext cx="0" cy="15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2" name="Line 10"/>
              <p:cNvSpPr>
                <a:spLocks noChangeShapeType="1"/>
              </p:cNvSpPr>
              <p:nvPr/>
            </p:nvSpPr>
            <p:spPr bwMode="auto">
              <a:xfrm rot="-5400000">
                <a:off x="4470" y="3538"/>
                <a:ext cx="0" cy="15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0" name="Freeform 11"/>
            <p:cNvSpPr>
              <a:spLocks/>
            </p:cNvSpPr>
            <p:nvPr/>
          </p:nvSpPr>
          <p:spPr bwMode="auto">
            <a:xfrm>
              <a:off x="3885" y="3630"/>
              <a:ext cx="950" cy="1430"/>
            </a:xfrm>
            <a:custGeom>
              <a:avLst/>
              <a:gdLst>
                <a:gd name="T0" fmla="*/ 0 w 950"/>
                <a:gd name="T1" fmla="*/ 0 h 1430"/>
                <a:gd name="T2" fmla="*/ 219 w 950"/>
                <a:gd name="T3" fmla="*/ 1349 h 1430"/>
                <a:gd name="T4" fmla="*/ 391 w 950"/>
                <a:gd name="T5" fmla="*/ 489 h 1430"/>
                <a:gd name="T6" fmla="*/ 735 w 950"/>
                <a:gd name="T7" fmla="*/ 1048 h 1430"/>
                <a:gd name="T8" fmla="*/ 950 w 950"/>
                <a:gd name="T9" fmla="*/ 16 h 1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0" h="1430">
                  <a:moveTo>
                    <a:pt x="0" y="0"/>
                  </a:moveTo>
                  <a:cubicBezTo>
                    <a:pt x="36" y="222"/>
                    <a:pt x="154" y="1268"/>
                    <a:pt x="219" y="1349"/>
                  </a:cubicBezTo>
                  <a:cubicBezTo>
                    <a:pt x="284" y="1430"/>
                    <a:pt x="305" y="539"/>
                    <a:pt x="391" y="489"/>
                  </a:cubicBezTo>
                  <a:cubicBezTo>
                    <a:pt x="477" y="439"/>
                    <a:pt x="642" y="1127"/>
                    <a:pt x="735" y="1048"/>
                  </a:cubicBezTo>
                  <a:cubicBezTo>
                    <a:pt x="828" y="969"/>
                    <a:pt x="889" y="492"/>
                    <a:pt x="950" y="16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6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End behavior 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-731044"/>
            <a:ext cx="7793037" cy="1462087"/>
          </a:xfrm>
        </p:spPr>
        <p:txBody>
          <a:bodyPr/>
          <a:lstStyle/>
          <a:p>
            <a:r>
              <a:rPr lang="en-US" altLang="en-US" dirty="0" smtClean="0"/>
              <a:t>Warm </a:t>
            </a:r>
            <a:r>
              <a:rPr lang="en-US" altLang="en-US" dirty="0" smtClean="0"/>
              <a:t>UP 4/28</a:t>
            </a:r>
            <a:endParaRPr lang="en-US" alt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18" y="731043"/>
            <a:ext cx="7772400" cy="4114800"/>
          </a:xfrm>
        </p:spPr>
        <p:txBody>
          <a:bodyPr/>
          <a:lstStyle/>
          <a:p>
            <a:r>
              <a:rPr lang="en-US" dirty="0" smtClean="0"/>
              <a:t>In your groups, sort the cards. </a:t>
            </a:r>
          </a:p>
          <a:p>
            <a:pPr lvl="1"/>
            <a:r>
              <a:rPr lang="en-US" dirty="0" smtClean="0"/>
              <a:t>Green cards sort onto the green paper</a:t>
            </a:r>
          </a:p>
          <a:p>
            <a:pPr lvl="1"/>
            <a:r>
              <a:rPr lang="en-US" dirty="0" smtClean="0"/>
              <a:t>Orange cards sort onto the orange paper</a:t>
            </a:r>
          </a:p>
          <a:p>
            <a:r>
              <a:rPr lang="en-US" dirty="0" smtClean="0"/>
              <a:t>Write the NUMBER of the card on the paper ONLY. </a:t>
            </a:r>
          </a:p>
          <a:p>
            <a:r>
              <a:rPr lang="en-US" dirty="0" smtClean="0"/>
              <a:t>Please DO NOT write ON the cards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0" y="381000"/>
            <a:ext cx="7897122" cy="58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438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648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1820174" y="2303253"/>
            <a:ext cx="62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/>
              <a:t>5,</a:t>
            </a:r>
          </a:p>
        </p:txBody>
      </p:sp>
    </p:spTree>
    <p:extLst>
      <p:ext uri="{BB962C8B-B14F-4D97-AF65-F5344CB8AC3E}">
        <p14:creationId xmlns:p14="http://schemas.microsoft.com/office/powerpoint/2010/main" val="103855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2" y="285479"/>
            <a:ext cx="8302025" cy="61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677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2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-401638"/>
            <a:ext cx="8229600" cy="1143001"/>
          </a:xfrm>
        </p:spPr>
        <p:txBody>
          <a:bodyPr/>
          <a:lstStyle/>
          <a:p>
            <a:r>
              <a:rPr lang="en-US" altLang="en-US" smtClean="0"/>
              <a:t>Investigation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3660" y="796643"/>
            <a:ext cx="8967788" cy="4525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Look at the following functions on your graphing calculator and use the graph to fill in the table: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47158"/>
              </p:ext>
            </p:extLst>
          </p:nvPr>
        </p:nvGraphicFramePr>
        <p:xfrm>
          <a:off x="98425" y="1810110"/>
          <a:ext cx="8943023" cy="476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76400"/>
                <a:gridCol w="1295400"/>
                <a:gridCol w="1402080"/>
                <a:gridCol w="1368743"/>
              </a:tblGrid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Zeros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Cross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Bounce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Degree</a:t>
                      </a:r>
                      <a:endParaRPr lang="en-US" sz="2400" dirty="0"/>
                    </a:p>
                  </a:txBody>
                  <a:tcPr anchor="ctr"/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2969853"/>
            <a:ext cx="31877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10" y="3884614"/>
            <a:ext cx="2592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" y="4894877"/>
            <a:ext cx="31432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" y="5797702"/>
            <a:ext cx="3143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-510306"/>
            <a:ext cx="7793037" cy="1462087"/>
          </a:xfrm>
        </p:spPr>
        <p:txBody>
          <a:bodyPr/>
          <a:lstStyle/>
          <a:p>
            <a:r>
              <a:rPr lang="en-US" altLang="en-US" u="sng" dirty="0" smtClean="0"/>
              <a:t>Multiplicity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This refers to the number of times the root is a zero of the function.  We can have “repeated” zeros. </a:t>
            </a:r>
            <a:endParaRPr lang="en-US" dirty="0" smtClean="0"/>
          </a:p>
          <a:p>
            <a:pPr>
              <a:defRPr/>
            </a:pPr>
            <a:r>
              <a:rPr lang="en-US" b="1" dirty="0"/>
              <a:t>Odd Multiplicity</a:t>
            </a:r>
            <a:r>
              <a:rPr lang="en-US" dirty="0"/>
              <a:t>:  </a:t>
            </a:r>
            <a:r>
              <a:rPr lang="en-US" i="1" dirty="0"/>
              <a:t>f</a:t>
            </a:r>
            <a:r>
              <a:rPr lang="en-US" dirty="0"/>
              <a:t> crosses the </a:t>
            </a:r>
            <a:r>
              <a:rPr lang="en-US" i="1" dirty="0"/>
              <a:t>x</a:t>
            </a:r>
            <a:r>
              <a:rPr lang="en-US" dirty="0"/>
              <a:t>-axis </a:t>
            </a:r>
            <a:r>
              <a:rPr lang="en-US" dirty="0" smtClean="0"/>
              <a:t>at its root;  f(x) </a:t>
            </a:r>
            <a:r>
              <a:rPr lang="en-US" dirty="0"/>
              <a:t>changes signs</a:t>
            </a:r>
            <a:endParaRPr lang="en-US" dirty="0" smtClean="0"/>
          </a:p>
          <a:p>
            <a:pPr>
              <a:defRPr/>
            </a:pPr>
            <a:r>
              <a:rPr lang="en-US" b="1" dirty="0"/>
              <a:t>Even Multiplicity</a:t>
            </a:r>
            <a:r>
              <a:rPr lang="en-US" dirty="0"/>
              <a:t>:  </a:t>
            </a:r>
            <a:r>
              <a:rPr lang="en-US" i="1" dirty="0"/>
              <a:t>f</a:t>
            </a:r>
            <a:r>
              <a:rPr lang="en-US" dirty="0"/>
              <a:t>  “kisses” or is tangent to the </a:t>
            </a:r>
            <a:r>
              <a:rPr lang="en-US" i="1" dirty="0"/>
              <a:t>x</a:t>
            </a:r>
            <a:r>
              <a:rPr lang="en-US" dirty="0"/>
              <a:t>-axis at </a:t>
            </a:r>
            <a:r>
              <a:rPr lang="en-US" dirty="0" smtClean="0"/>
              <a:t>it root; f(x) </a:t>
            </a:r>
            <a:r>
              <a:rPr lang="en-US" dirty="0"/>
              <a:t>doesn’t change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02033" y="-544812"/>
            <a:ext cx="7793037" cy="1462087"/>
          </a:xfrm>
        </p:spPr>
        <p:txBody>
          <a:bodyPr/>
          <a:lstStyle/>
          <a:p>
            <a:r>
              <a:rPr lang="en-US" altLang="en-US" u="sng" dirty="0" smtClean="0"/>
              <a:t>Multiplicity</a:t>
            </a:r>
            <a:endParaRPr lang="en-US" altLang="en-US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525963"/>
          </a:xfrm>
        </p:spPr>
        <p:txBody>
          <a:bodyPr/>
          <a:lstStyle/>
          <a:p>
            <a:r>
              <a:rPr lang="en-US" altLang="en-US" dirty="0" smtClean="0"/>
              <a:t>All four graphs have the same zeros, at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= 6 and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= 7, but the multiplicity of the zero determines whether the graph crosses the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-axis at that zero or if it instead turns back the way it came.</a:t>
            </a:r>
          </a:p>
          <a:p>
            <a:endParaRPr lang="en-US" altLang="en-US" dirty="0" smtClean="0"/>
          </a:p>
        </p:txBody>
      </p:sp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3" b="49879"/>
          <a:stretch>
            <a:fillRect/>
          </a:stretch>
        </p:blipFill>
        <p:spPr bwMode="auto">
          <a:xfrm>
            <a:off x="76200" y="3733800"/>
            <a:ext cx="4614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51932"/>
          <a:stretch>
            <a:fillRect/>
          </a:stretch>
        </p:blipFill>
        <p:spPr bwMode="auto">
          <a:xfrm>
            <a:off x="4629150" y="3817938"/>
            <a:ext cx="44815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-593406" y="-189781"/>
            <a:ext cx="10395897" cy="784225"/>
          </a:xfrm>
        </p:spPr>
        <p:txBody>
          <a:bodyPr/>
          <a:lstStyle/>
          <a:p>
            <a:pPr algn="ctr"/>
            <a:r>
              <a:rPr lang="en-US" altLang="en-US" sz="3200" dirty="0" smtClean="0"/>
              <a:t>Important dates for the semester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23880" y="594444"/>
            <a:ext cx="8561327" cy="1752600"/>
          </a:xfrm>
        </p:spPr>
        <p:txBody>
          <a:bodyPr/>
          <a:lstStyle/>
          <a:p>
            <a:r>
              <a:rPr lang="en-US" altLang="en-US" dirty="0" smtClean="0"/>
              <a:t>5/3 last day for exemption requirements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5/9 unit 7 </a:t>
            </a:r>
            <a:r>
              <a:rPr lang="en-US" altLang="en-US" dirty="0" smtClean="0"/>
              <a:t>test</a:t>
            </a:r>
          </a:p>
          <a:p>
            <a:endParaRPr lang="en-US" altLang="en-US" dirty="0"/>
          </a:p>
          <a:p>
            <a:r>
              <a:rPr lang="en-US" altLang="en-US" dirty="0" smtClean="0"/>
              <a:t>5/10 SMI in room 925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5/12 last day for makeup work/reassessments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5/22 unit 8 test (our last one!)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Polynomial </a:t>
            </a:r>
            <a:r>
              <a:rPr lang="en-US" sz="3200" b="1" dirty="0"/>
              <a:t>Functions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913" y="3108325"/>
            <a:ext cx="86883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</a:rPr>
              <a:t>The graph of the function touches the x-axis but does not cross it. Think of this as a “bounce”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58603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Multiplicity of an Even Exponent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167975" y="635794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  Multiplicity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30213" y="1200150"/>
            <a:ext cx="8701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B050"/>
                </a:solidFill>
              </a:rPr>
              <a:t>The number of times a factor (m) of a function is repeated is referred to its multiplicity (zero multiplicity of m).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2913" y="5191125"/>
            <a:ext cx="868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7030A0"/>
                </a:solidFill>
              </a:rPr>
              <a:t>The graph of the function crosses the x-axis.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4668838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Multiplicity of an Odd Exponent</a:t>
            </a:r>
          </a:p>
        </p:txBody>
      </p:sp>
    </p:spTree>
    <p:extLst>
      <p:ext uri="{BB962C8B-B14F-4D97-AF65-F5344CB8AC3E}">
        <p14:creationId xmlns:p14="http://schemas.microsoft.com/office/powerpoint/2010/main" val="35933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Multiplicity</a:t>
            </a:r>
            <a:endParaRPr lang="en-US" sz="32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2700" y="163671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3 is a zero with a multiplicity of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" y="1113610"/>
            <a:ext cx="9144000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84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Identify the zeros and their multiplicity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48200" y="2160588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160588"/>
            <a:ext cx="480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-2 is a zero with a multiplicity of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97400" y="1625600"/>
            <a:ext cx="457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19700" y="1636713"/>
            <a:ext cx="393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Graph crosses the x-axis.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45100" y="2160588"/>
            <a:ext cx="393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70C0"/>
                </a:solidFill>
              </a:rPr>
              <a:t>Graph crosses the x-axis.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-38100" y="3438525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FF0066"/>
                </a:solidFill>
              </a:rPr>
              <a:t>-4 is a zero with a multiplicity of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5403" y="2915960"/>
            <a:ext cx="9144000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22800" y="3962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66"/>
                </a:solidFill>
              </a:rPr>
              <a:t>2.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-25400" y="39624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FF0066"/>
                </a:solidFill>
              </a:rPr>
              <a:t>7 is a zero with a multiplicity of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73600" y="34274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66"/>
                </a:solidFill>
              </a:rPr>
              <a:t>1.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94300" y="3438525"/>
            <a:ext cx="393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FF0066"/>
                </a:solidFill>
              </a:rPr>
              <a:t>Graph crosses the x-axis.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19700" y="3962400"/>
            <a:ext cx="393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FF0066"/>
                </a:solidFill>
              </a:rPr>
              <a:t>Graph touches the x-axis.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-12700" y="513873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-1 is a zero with a multiplicity of</a:t>
            </a:r>
          </a:p>
        </p:txBody>
      </p:sp>
      <p:sp>
        <p:nvSpPr>
          <p:cNvPr id="28" name="Rectangle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" y="4615140"/>
            <a:ext cx="9144000" cy="5232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48200" y="56610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663300"/>
                </a:solidFill>
              </a:rPr>
              <a:t>1.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5661025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4 is a zero with a multiplicity of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99000" y="51260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663300"/>
                </a:solidFill>
              </a:rPr>
              <a:t>1.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219700" y="5138738"/>
            <a:ext cx="393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Graph crosses the x-axis.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245100" y="5661025"/>
            <a:ext cx="393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Graph crosses the x-axis.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610100" y="61849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663300"/>
                </a:solidFill>
              </a:rPr>
              <a:t>2.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12700" y="6184900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2 is a zero with a multiplicity of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207000" y="6184900"/>
            <a:ext cx="393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663300"/>
                </a:solidFill>
              </a:rPr>
              <a:t>Graph touches the x-axis.</a:t>
            </a:r>
          </a:p>
        </p:txBody>
      </p:sp>
    </p:spTree>
    <p:extLst>
      <p:ext uri="{BB962C8B-B14F-4D97-AF65-F5344CB8AC3E}">
        <p14:creationId xmlns:p14="http://schemas.microsoft.com/office/powerpoint/2010/main" val="10110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0" grpId="0"/>
      <p:bldP spid="12" grpId="0"/>
      <p:bldP spid="13" grpId="0"/>
      <p:bldP spid="14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130834" y="123646"/>
            <a:ext cx="877162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000" dirty="0"/>
              <a:t>How many zeros are there in the polynomial </a:t>
            </a:r>
            <a:r>
              <a:rPr lang="en-US" altLang="en-US" sz="4000" i="1" dirty="0"/>
              <a:t>h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dirty="0"/>
              <a:t>) = (</a:t>
            </a:r>
            <a:r>
              <a:rPr lang="en-US" altLang="en-US" sz="4000" i="1" dirty="0"/>
              <a:t>x</a:t>
            </a:r>
            <a:r>
              <a:rPr lang="en-US" altLang="en-US" sz="4000" dirty="0"/>
              <a:t> + 2)</a:t>
            </a:r>
            <a:r>
              <a:rPr lang="en-US" altLang="en-US" sz="4000" baseline="30000" dirty="0"/>
              <a:t>7</a:t>
            </a:r>
            <a:r>
              <a:rPr lang="en-US" altLang="en-US" sz="4000" dirty="0"/>
              <a:t>(</a:t>
            </a:r>
            <a:r>
              <a:rPr lang="en-US" altLang="en-US" sz="4000" i="1" dirty="0"/>
              <a:t>x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 – 25)</a:t>
            </a:r>
            <a:r>
              <a:rPr lang="en-US" altLang="en-US" sz="4000" baseline="30000" dirty="0"/>
              <a:t>5</a:t>
            </a:r>
            <a:r>
              <a:rPr lang="en-US" altLang="en-US" sz="4000" dirty="0"/>
              <a:t>, counting multiplicity?</a:t>
            </a:r>
          </a:p>
        </p:txBody>
      </p:sp>
    </p:spTree>
    <p:extLst>
      <p:ext uri="{BB962C8B-B14F-4D97-AF65-F5344CB8AC3E}">
        <p14:creationId xmlns:p14="http://schemas.microsoft.com/office/powerpoint/2010/main" val="31536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Polynomial </a:t>
            </a:r>
            <a:r>
              <a:rPr lang="en-US" sz="3200" b="1" dirty="0"/>
              <a:t>Functions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61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0000"/>
                </a:solidFill>
              </a:rPr>
              <a:t>Write an equation for a possible function:</a:t>
            </a:r>
          </a:p>
        </p:txBody>
      </p:sp>
      <p:sp>
        <p:nvSpPr>
          <p:cNvPr id="40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" y="1046440"/>
            <a:ext cx="9144000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1" name="Rectangle 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380" y="1995781"/>
            <a:ext cx="9144000" cy="461665"/>
          </a:xfrm>
          <a:prstGeom prst="rect">
            <a:avLst/>
          </a:prstGeom>
          <a:blipFill rotWithShape="0">
            <a:blip r:embed="rId3"/>
            <a:stretch>
              <a:fillRect b="-1973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3" name="Rectangle 4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89" y="1538420"/>
            <a:ext cx="9144000" cy="46166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938" y="2954338"/>
            <a:ext cx="9144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0000"/>
                </a:solidFill>
              </a:rPr>
              <a:t>What is the degree of this function?</a:t>
            </a: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  <a:p>
            <a:pPr algn="ctr"/>
            <a:endParaRPr lang="en-US" altLang="en-US" sz="2400">
              <a:solidFill>
                <a:srgbClr val="FF0000"/>
              </a:solidFill>
            </a:endParaRPr>
          </a:p>
          <a:p>
            <a:pPr algn="ctr"/>
            <a:r>
              <a:rPr lang="en-US" altLang="en-US" sz="2400">
                <a:solidFill>
                  <a:srgbClr val="FF0000"/>
                </a:solidFill>
              </a:rPr>
              <a:t>Describe the end behavior:</a:t>
            </a:r>
          </a:p>
        </p:txBody>
      </p:sp>
    </p:spTree>
    <p:extLst>
      <p:ext uri="{BB962C8B-B14F-4D97-AF65-F5344CB8AC3E}">
        <p14:creationId xmlns:p14="http://schemas.microsoft.com/office/powerpoint/2010/main" val="32294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27081" y="266552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What is the exact equation for graph with –2 &amp; 2 (double roots) and 6 (single root), going thru (3,–7.5)?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9122" r="4462" b="3702"/>
          <a:stretch>
            <a:fillRect/>
          </a:stretch>
        </p:blipFill>
        <p:spPr bwMode="auto">
          <a:xfrm>
            <a:off x="1624013" y="3421063"/>
            <a:ext cx="58959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5" y="104506"/>
            <a:ext cx="8147717" cy="638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Analyzing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9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5/1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Write </a:t>
            </a:r>
            <a:r>
              <a:rPr lang="en-US" dirty="0"/>
              <a:t>the factored form of a polynomial function that crosses the x-axis at x = –2 and x = 5 and touches the x-axis at x = 3. </a:t>
            </a: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Which </a:t>
            </a:r>
            <a:r>
              <a:rPr lang="en-US" dirty="0"/>
              <a:t>of the zeros of the function must have a multiplicity greater than 1? Explain your reasoning</a:t>
            </a:r>
            <a:r>
              <a:rPr lang="en-US" dirty="0" smtClean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Write two additional polynomial functions that meet the same conditions as described </a:t>
            </a:r>
            <a:r>
              <a:rPr lang="en-US" dirty="0" smtClean="0"/>
              <a:t>above.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95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788" y="-731838"/>
            <a:ext cx="7793037" cy="1462088"/>
          </a:xfrm>
        </p:spPr>
        <p:txBody>
          <a:bodyPr/>
          <a:lstStyle/>
          <a:p>
            <a:r>
              <a:rPr lang="en-US" altLang="en-US" smtClean="0"/>
              <a:t>Vocabulary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5100" y="730250"/>
            <a:ext cx="8866188" cy="4114800"/>
          </a:xfrm>
        </p:spPr>
        <p:txBody>
          <a:bodyPr/>
          <a:lstStyle/>
          <a:p>
            <a:r>
              <a:rPr lang="en-US" altLang="en-US" sz="2800" b="1" dirty="0" smtClean="0"/>
              <a:t>Relative </a:t>
            </a:r>
            <a:r>
              <a:rPr lang="en-US" altLang="en-US" sz="2800" b="1" dirty="0" smtClean="0"/>
              <a:t>Minimum</a:t>
            </a:r>
            <a:r>
              <a:rPr lang="en-US" altLang="en-US" sz="2800" dirty="0" smtClean="0"/>
              <a:t>: a point on the graph where the function is increasing as you move away from the point in the positive and negative direction along the horizontal axis. </a:t>
            </a:r>
          </a:p>
          <a:p>
            <a:r>
              <a:rPr lang="en-US" altLang="en-US" sz="2800" b="1" dirty="0" smtClean="0"/>
              <a:t>Relative Maximum</a:t>
            </a:r>
            <a:r>
              <a:rPr lang="en-US" altLang="en-US" sz="2800" dirty="0" smtClean="0"/>
              <a:t>:</a:t>
            </a:r>
            <a:r>
              <a:rPr lang="en-US" altLang="en-US" sz="2800" b="1" i="1" dirty="0" smtClean="0"/>
              <a:t> </a:t>
            </a:r>
            <a:r>
              <a:rPr lang="en-US" altLang="en-US" sz="2800" dirty="0" smtClean="0"/>
              <a:t>a point on the graph where the function is decreasing as you move away from the point in the positive and negative direction along the horizontal axis. </a:t>
            </a:r>
          </a:p>
        </p:txBody>
      </p:sp>
    </p:spTree>
    <p:extLst>
      <p:ext uri="{BB962C8B-B14F-4D97-AF65-F5344CB8AC3E}">
        <p14:creationId xmlns:p14="http://schemas.microsoft.com/office/powerpoint/2010/main" val="21662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98515" y="0"/>
            <a:ext cx="8969285" cy="1462087"/>
          </a:xfrm>
        </p:spPr>
        <p:txBody>
          <a:bodyPr/>
          <a:lstStyle/>
          <a:p>
            <a:pPr algn="ctr"/>
            <a:r>
              <a:rPr lang="en-US" altLang="en-US" b="1" u="sng" dirty="0" smtClean="0"/>
              <a:t>Turning points of polynomial functions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u="sng" dirty="0"/>
              <a:t>QOD:</a:t>
            </a:r>
            <a:r>
              <a:rPr lang="en-US" dirty="0"/>
              <a:t> What is the difference between local and absolute maxima and minima?</a:t>
            </a:r>
          </a:p>
          <a:p>
            <a:pPr>
              <a:defRPr/>
            </a:pPr>
            <a:r>
              <a:rPr lang="en-US" dirty="0" smtClean="0"/>
              <a:t>Polynomial </a:t>
            </a:r>
            <a:r>
              <a:rPr lang="en-US" dirty="0"/>
              <a:t>functions </a:t>
            </a:r>
            <a:r>
              <a:rPr lang="en-US" dirty="0" smtClean="0"/>
              <a:t>have </a:t>
            </a:r>
            <a:r>
              <a:rPr lang="en-US" dirty="0"/>
              <a:t>turning points corresponding to local maximum and minimum values.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/>
              <a:t>y – </a:t>
            </a:r>
            <a:r>
              <a:rPr lang="en-US" dirty="0"/>
              <a:t>coordinate of a turning point is a </a:t>
            </a:r>
            <a:r>
              <a:rPr lang="en-US" b="1" i="1" dirty="0"/>
              <a:t>local or relative maximum</a:t>
            </a:r>
            <a:r>
              <a:rPr lang="en-US" dirty="0"/>
              <a:t> if the point is higher than all nearby points.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i="1" dirty="0"/>
              <a:t>y – </a:t>
            </a:r>
            <a:r>
              <a:rPr lang="en-US" dirty="0"/>
              <a:t>coordinate of a turning point is a </a:t>
            </a:r>
            <a:r>
              <a:rPr lang="en-US" b="1" i="1" dirty="0"/>
              <a:t>local or relative minimum</a:t>
            </a:r>
            <a:r>
              <a:rPr lang="en-US" dirty="0"/>
              <a:t> if the point is lower than all nearby points.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Global </a:t>
            </a:r>
            <a:r>
              <a:rPr lang="en-US" dirty="0"/>
              <a:t>or absolute minimums and maximums are the greatest or least values of the entire function. </a:t>
            </a:r>
          </a:p>
        </p:txBody>
      </p:sp>
    </p:spTree>
    <p:extLst>
      <p:ext uri="{BB962C8B-B14F-4D97-AF65-F5344CB8AC3E}">
        <p14:creationId xmlns:p14="http://schemas.microsoft.com/office/powerpoint/2010/main" val="24782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08959" y="263735"/>
            <a:ext cx="8307237" cy="1366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/>
              <a:t>LG 7-1 </a:t>
            </a:r>
            <a:r>
              <a:rPr lang="en-US" altLang="en-US" dirty="0"/>
              <a:t>Analyzing Graphs </a:t>
            </a:r>
            <a:br>
              <a:rPr lang="en-US" altLang="en-US" dirty="0"/>
            </a:br>
            <a:r>
              <a:rPr lang="en-US" altLang="en-US" dirty="0"/>
              <a:t>of Polynomials</a:t>
            </a:r>
            <a:endParaRPr lang="en-US" dirty="0"/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914400" y="3352800"/>
            <a:ext cx="7162800" cy="3352800"/>
          </a:xfrm>
          <a:custGeom>
            <a:avLst/>
            <a:gdLst>
              <a:gd name="T0" fmla="*/ 0 w 4512"/>
              <a:gd name="T1" fmla="*/ 2147483646 h 2112"/>
              <a:gd name="T2" fmla="*/ 483870000 w 4512"/>
              <a:gd name="T3" fmla="*/ 2056447500 h 2112"/>
              <a:gd name="T4" fmla="*/ 1693545000 w 4512"/>
              <a:gd name="T5" fmla="*/ 2147483646 h 2112"/>
              <a:gd name="T6" fmla="*/ 2147483646 w 4512"/>
              <a:gd name="T7" fmla="*/ 2147483646 h 2112"/>
              <a:gd name="T8" fmla="*/ 2147483646 w 4512"/>
              <a:gd name="T9" fmla="*/ 2147483646 h 2112"/>
              <a:gd name="T10" fmla="*/ 2147483646 w 4512"/>
              <a:gd name="T11" fmla="*/ 1088707500 h 2112"/>
              <a:gd name="T12" fmla="*/ 2147483646 w 4512"/>
              <a:gd name="T13" fmla="*/ 2147483646 h 2112"/>
              <a:gd name="T14" fmla="*/ 2147483646 w 4512"/>
              <a:gd name="T15" fmla="*/ 1451610000 h 2112"/>
              <a:gd name="T16" fmla="*/ 2147483646 w 4512"/>
              <a:gd name="T17" fmla="*/ 2147483646 h 2112"/>
              <a:gd name="T18" fmla="*/ 2147483646 w 4512"/>
              <a:gd name="T19" fmla="*/ 0 h 21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12" h="2112">
                <a:moveTo>
                  <a:pt x="0" y="1872"/>
                </a:moveTo>
                <a:cubicBezTo>
                  <a:pt x="40" y="1388"/>
                  <a:pt x="80" y="904"/>
                  <a:pt x="192" y="816"/>
                </a:cubicBezTo>
                <a:cubicBezTo>
                  <a:pt x="304" y="728"/>
                  <a:pt x="536" y="1320"/>
                  <a:pt x="672" y="1344"/>
                </a:cubicBezTo>
                <a:cubicBezTo>
                  <a:pt x="808" y="1368"/>
                  <a:pt x="872" y="896"/>
                  <a:pt x="1008" y="960"/>
                </a:cubicBezTo>
                <a:cubicBezTo>
                  <a:pt x="1144" y="1024"/>
                  <a:pt x="1320" y="1816"/>
                  <a:pt x="1488" y="1728"/>
                </a:cubicBezTo>
                <a:cubicBezTo>
                  <a:pt x="1656" y="1640"/>
                  <a:pt x="1800" y="464"/>
                  <a:pt x="2016" y="432"/>
                </a:cubicBezTo>
                <a:cubicBezTo>
                  <a:pt x="2232" y="400"/>
                  <a:pt x="2576" y="1512"/>
                  <a:pt x="2784" y="1536"/>
                </a:cubicBezTo>
                <a:cubicBezTo>
                  <a:pt x="2992" y="1560"/>
                  <a:pt x="3072" y="496"/>
                  <a:pt x="3264" y="576"/>
                </a:cubicBezTo>
                <a:cubicBezTo>
                  <a:pt x="3456" y="656"/>
                  <a:pt x="3728" y="2112"/>
                  <a:pt x="3936" y="2016"/>
                </a:cubicBezTo>
                <a:cubicBezTo>
                  <a:pt x="4144" y="1920"/>
                  <a:pt x="4416" y="336"/>
                  <a:pt x="4512" y="0"/>
                </a:cubicBezTo>
              </a:path>
            </a:pathLst>
          </a:custGeom>
          <a:noFill/>
          <a:ln w="57150" cmpd="sng">
            <a:solidFill>
              <a:srgbClr val="9900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2754" y="1630392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dirty="0" smtClean="0">
                <a:latin typeface="Calibri" panose="020F0502020204030204" pitchFamily="34" charset="0"/>
              </a:rPr>
              <a:t>Objective:  To use graphs to make statements about functions.</a:t>
            </a:r>
          </a:p>
          <a:p>
            <a:pPr eaLnBrk="1" hangingPunct="1"/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Polynomial </a:t>
            </a:r>
            <a:r>
              <a:rPr lang="en-US" sz="3200" b="1" dirty="0"/>
              <a:t>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2700" y="193833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If a function has a degree of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then it has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at most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 – 1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turning points.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842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Turning Points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1080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7030A0"/>
                </a:solidFill>
              </a:rPr>
              <a:t>The point where a function changes directions from increasing to decreasing or from decreasing to increasing.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2790825"/>
            <a:ext cx="9131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B050"/>
                </a:solidFill>
              </a:rPr>
              <a:t>If the graph of a polynomial function has </a:t>
            </a:r>
            <a:r>
              <a:rPr lang="en-US" altLang="en-US" sz="2400" i="1" dirty="0">
                <a:solidFill>
                  <a:srgbClr val="00B050"/>
                </a:solidFill>
              </a:rPr>
              <a:t>t</a:t>
            </a:r>
            <a:r>
              <a:rPr lang="en-US" altLang="en-US" sz="2400" dirty="0">
                <a:solidFill>
                  <a:srgbClr val="00B050"/>
                </a:solidFill>
              </a:rPr>
              <a:t> number of turning points, then the function has at least a degree of    </a:t>
            </a:r>
            <a:r>
              <a:rPr lang="en-US" altLang="en-US" sz="2400" i="1" dirty="0">
                <a:solidFill>
                  <a:srgbClr val="00B050"/>
                </a:solidFill>
              </a:rPr>
              <a:t>t + 1 </a:t>
            </a:r>
            <a:r>
              <a:rPr lang="en-US" alt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0022" y="4440908"/>
            <a:ext cx="4359564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41714" y="4425284"/>
            <a:ext cx="4327237" cy="528093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78" y="5476534"/>
            <a:ext cx="4346863" cy="528093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4063" y="4953000"/>
            <a:ext cx="153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B050"/>
                </a:solidFill>
              </a:rPr>
              <a:t>3-1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19775" y="4953000"/>
            <a:ext cx="102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70C0"/>
                </a:solidFill>
              </a:rPr>
              <a:t>5-1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31863" y="5999163"/>
            <a:ext cx="1020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7030A0"/>
                </a:solidFill>
              </a:rPr>
              <a:t>8-1</a:t>
            </a:r>
          </a:p>
        </p:txBody>
      </p:sp>
      <p:sp>
        <p:nvSpPr>
          <p:cNvPr id="19" name="Rectangle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33980" y="5476533"/>
            <a:ext cx="5034971" cy="5232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62600" y="5999163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663300"/>
                </a:solidFill>
              </a:rPr>
              <a:t>12-1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74613" y="3546475"/>
            <a:ext cx="914400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What is the most number of turning points the following polynomial functions could have?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32025" y="4964113"/>
            <a:ext cx="66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39000" y="4964113"/>
            <a:ext cx="45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19325" y="6003925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788150" y="5999163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6633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589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3" grpId="0"/>
      <p:bldP spid="14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6" y="214313"/>
            <a:ext cx="8693809" cy="17093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Identify the zeros and turning points (estimate the zeros and turning points)</a:t>
            </a:r>
          </a:p>
        </p:txBody>
      </p:sp>
      <p:pic>
        <p:nvPicPr>
          <p:cNvPr id="512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5145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790700"/>
            <a:ext cx="4616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457200" y="4244975"/>
            <a:ext cx="441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Leading coefficient positive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3 real zeros (including the double zero)  {-2, 1, 1}</a:t>
            </a:r>
            <a:endParaRPr lang="en-US" altLang="en-US" sz="26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2 turning points (-1,4); (1,0)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</a:rPr>
              <a:t>1 local max; 1 local min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05400" y="4167188"/>
            <a:ext cx="38925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latin typeface="Calibri" panose="020F0502020204030204" pitchFamily="34" charset="0"/>
              </a:rPr>
              <a:t>Leading coefficient positive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latin typeface="Calibri" panose="020F0502020204030204" pitchFamily="34" charset="0"/>
              </a:rPr>
              <a:t>1 real zero, 2 imaginary zeros  {5}</a:t>
            </a:r>
            <a:endParaRPr lang="en-US" altLang="en-US" sz="2500" dirty="0">
              <a:latin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latin typeface="Calibri" panose="020F0502020204030204" pitchFamily="34" charset="0"/>
              </a:rPr>
              <a:t>2 turning points (0,-2); (3,-8)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latin typeface="Calibri" panose="020F0502020204030204" pitchFamily="34" charset="0"/>
              </a:rPr>
              <a:t>1 local max; 1 local min</a:t>
            </a:r>
            <a:endParaRPr lang="en-US" altLang="en-US" sz="25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0274" y="-441295"/>
            <a:ext cx="7793037" cy="1462087"/>
          </a:xfrm>
        </p:spPr>
        <p:txBody>
          <a:bodyPr/>
          <a:lstStyle/>
          <a:p>
            <a:r>
              <a:rPr lang="en-US" altLang="en-US" dirty="0" smtClean="0"/>
              <a:t>You Try</a:t>
            </a:r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457200" y="1219200"/>
            <a:ext cx="3886200" cy="5413375"/>
            <a:chOff x="1296" y="8366"/>
            <a:chExt cx="2592" cy="3708"/>
          </a:xfrm>
        </p:grpSpPr>
        <p:pic>
          <p:nvPicPr>
            <p:cNvPr id="5223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8366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Text Box 4"/>
            <p:cNvSpPr txBox="1">
              <a:spLocks noChangeArrowheads="1"/>
            </p:cNvSpPr>
            <p:nvPr/>
          </p:nvSpPr>
          <p:spPr bwMode="auto">
            <a:xfrm>
              <a:off x="1296" y="10320"/>
              <a:ext cx="2592" cy="1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dirty="0">
                  <a:latin typeface="Calibri" panose="020F0502020204030204" pitchFamily="34" charset="0"/>
                </a:rPr>
                <a:t>Leading coefficient _________</a:t>
              </a: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____real zeros  </a:t>
              </a: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____turning points</a:t>
              </a:r>
              <a:endParaRPr lang="en-US" altLang="en-US" sz="2000" dirty="0">
                <a:latin typeface="Times New Roman" panose="02020603050405020304" pitchFamily="18" charset="0"/>
              </a:endParaRP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____local max;   ____local min</a:t>
              </a:r>
              <a:endParaRPr lang="en-US" altLang="en-US" sz="2000" dirty="0">
                <a:latin typeface="Times New Roman" panose="02020603050405020304" pitchFamily="18" charset="0"/>
              </a:endParaRPr>
            </a:p>
            <a:p>
              <a:endParaRPr lang="en-US" altLang="en-US" sz="4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5029200" y="1219200"/>
            <a:ext cx="3930650" cy="5532438"/>
            <a:chOff x="4824" y="7730"/>
            <a:chExt cx="2592" cy="3708"/>
          </a:xfrm>
        </p:grpSpPr>
        <p:pic>
          <p:nvPicPr>
            <p:cNvPr id="5222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" y="7730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Text Box 7"/>
            <p:cNvSpPr txBox="1">
              <a:spLocks noChangeArrowheads="1"/>
            </p:cNvSpPr>
            <p:nvPr/>
          </p:nvSpPr>
          <p:spPr bwMode="auto">
            <a:xfrm>
              <a:off x="4824" y="9684"/>
              <a:ext cx="2592" cy="1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latin typeface="Calibri" panose="020F0502020204030204" pitchFamily="34" charset="0"/>
                </a:rPr>
                <a:t>Leading coefficient _________</a:t>
              </a: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____real zeros  </a:t>
              </a: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____turning points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____local max;   ____local min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endParaRPr lang="en-US" altLang="en-US" sz="4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23591" y="-619394"/>
            <a:ext cx="7793037" cy="1462087"/>
          </a:xfrm>
        </p:spPr>
        <p:txBody>
          <a:bodyPr/>
          <a:lstStyle/>
          <a:p>
            <a:r>
              <a:rPr lang="en-US" altLang="en-US" dirty="0" smtClean="0"/>
              <a:t>You Try</a:t>
            </a:r>
          </a:p>
        </p:txBody>
      </p:sp>
      <p:grpSp>
        <p:nvGrpSpPr>
          <p:cNvPr id="53251" name="Group 2"/>
          <p:cNvGrpSpPr>
            <a:grpSpLocks/>
          </p:cNvGrpSpPr>
          <p:nvPr/>
        </p:nvGrpSpPr>
        <p:grpSpPr bwMode="auto">
          <a:xfrm>
            <a:off x="419818" y="1040484"/>
            <a:ext cx="3962400" cy="5346029"/>
            <a:chOff x="7371" y="7973"/>
            <a:chExt cx="2592" cy="3643"/>
          </a:xfrm>
        </p:grpSpPr>
        <p:pic>
          <p:nvPicPr>
            <p:cNvPr id="532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" y="7973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6" name="Text Box 4"/>
            <p:cNvSpPr txBox="1">
              <a:spLocks noChangeArrowheads="1"/>
            </p:cNvSpPr>
            <p:nvPr/>
          </p:nvSpPr>
          <p:spPr bwMode="auto">
            <a:xfrm>
              <a:off x="7371" y="9862"/>
              <a:ext cx="2592" cy="1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latin typeface="Calibri" panose="020F0502020204030204" pitchFamily="34" charset="0"/>
                </a:rPr>
                <a:t>Leading coefficient _________</a:t>
              </a: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____real zeros  </a:t>
              </a: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____turning points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endParaRPr lang="en-US" altLang="en-US" sz="2000">
                <a:latin typeface="Times New Roman" panose="02020603050405020304" pitchFamily="18" charset="0"/>
              </a:endParaRPr>
            </a:p>
            <a:p>
              <a:r>
                <a:rPr lang="en-US" altLang="en-US" sz="2000">
                  <a:latin typeface="Calibri" panose="020F0502020204030204" pitchFamily="34" charset="0"/>
                </a:rPr>
                <a:t>____local max;   ____local min</a:t>
              </a:r>
              <a:endParaRPr lang="en-US" altLang="en-US" sz="2000">
                <a:latin typeface="Times New Roman" panose="02020603050405020304" pitchFamily="18" charset="0"/>
              </a:endParaRPr>
            </a:p>
            <a:p>
              <a:endParaRPr lang="en-US" altLang="en-US" sz="4800">
                <a:latin typeface="Arial" panose="020B0604020202020204" pitchFamily="34" charset="0"/>
              </a:endParaRPr>
            </a:p>
          </p:txBody>
        </p:sp>
      </p:grp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5122628" y="1417637"/>
            <a:ext cx="3352800" cy="4848606"/>
            <a:chOff x="9588" y="8076"/>
            <a:chExt cx="2592" cy="3644"/>
          </a:xfrm>
        </p:grpSpPr>
        <p:sp>
          <p:nvSpPr>
            <p:cNvPr id="53253" name="Picture 6"/>
            <p:cNvSpPr>
              <a:spLocks noChangeAspect="1" noChangeArrowheads="1"/>
            </p:cNvSpPr>
            <p:nvPr/>
          </p:nvSpPr>
          <p:spPr bwMode="auto">
            <a:xfrm>
              <a:off x="9588" y="8076"/>
              <a:ext cx="216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Text Box 7"/>
            <p:cNvSpPr txBox="1">
              <a:spLocks noChangeArrowheads="1"/>
            </p:cNvSpPr>
            <p:nvPr/>
          </p:nvSpPr>
          <p:spPr bwMode="auto">
            <a:xfrm>
              <a:off x="9588" y="9966"/>
              <a:ext cx="2592" cy="1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 dirty="0">
                  <a:latin typeface="Calibri" panose="020F0502020204030204" pitchFamily="34" charset="0"/>
                </a:rPr>
                <a:t>Leading coefficient _________</a:t>
              </a: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____real zeros  </a:t>
              </a: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____turning points</a:t>
              </a:r>
              <a:endParaRPr lang="en-US" altLang="en-US" sz="2000" dirty="0">
                <a:latin typeface="Times New Roman" panose="02020603050405020304" pitchFamily="18" charset="0"/>
              </a:endParaRPr>
            </a:p>
            <a:p>
              <a:endParaRPr lang="en-US" altLang="en-US" sz="2000" dirty="0">
                <a:latin typeface="Times New Roman" panose="02020603050405020304" pitchFamily="18" charset="0"/>
              </a:endParaRPr>
            </a:p>
            <a:p>
              <a:r>
                <a:rPr lang="en-US" altLang="en-US" sz="2000" dirty="0">
                  <a:latin typeface="Calibri" panose="020F0502020204030204" pitchFamily="34" charset="0"/>
                </a:rPr>
                <a:t>____local max;   ____local min</a:t>
              </a:r>
              <a:endParaRPr lang="en-US" altLang="en-US" sz="2000" dirty="0">
                <a:latin typeface="Times New Roman" panose="02020603050405020304" pitchFamily="18" charset="0"/>
              </a:endParaRPr>
            </a:p>
            <a:p>
              <a:endParaRPr lang="en-US" altLang="en-US" sz="48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Characteristics: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Symmetry</a:t>
            </a:r>
          </a:p>
          <a:p>
            <a:r>
              <a:rPr lang="en-US" dirty="0" smtClean="0"/>
              <a:t>Domain</a:t>
            </a:r>
          </a:p>
          <a:p>
            <a:r>
              <a:rPr lang="en-US" dirty="0" smtClean="0"/>
              <a:t>Range</a:t>
            </a:r>
          </a:p>
          <a:p>
            <a:r>
              <a:rPr lang="en-US" dirty="0" smtClean="0"/>
              <a:t>Intervals of increase and decrease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15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-731044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1</a:t>
            </a: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2194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8460" y="1641894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Determine the following characteristics: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>
                <a:latin typeface="Calibri" panose="020F0502020204030204" pitchFamily="34" charset="0"/>
              </a:rPr>
              <a:t>The </a:t>
            </a:r>
            <a:r>
              <a:rPr lang="en-US" altLang="en-US" sz="2800" kern="0" dirty="0" smtClean="0">
                <a:latin typeface="Calibri" panose="020F0502020204030204" pitchFamily="34" charset="0"/>
              </a:rPr>
              <a:t>zeros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extrema</a:t>
            </a:r>
            <a:endParaRPr lang="en-US" altLang="en-US" sz="2800" kern="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domain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range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increase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decrease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 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51948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0988" y="1471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Determine the following characteristics: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>
                <a:latin typeface="Calibri" panose="020F0502020204030204" pitchFamily="34" charset="0"/>
              </a:rPr>
              <a:t>The </a:t>
            </a:r>
            <a:r>
              <a:rPr lang="en-US" altLang="en-US" sz="2800" kern="0" dirty="0" smtClean="0">
                <a:latin typeface="Calibri" panose="020F0502020204030204" pitchFamily="34" charset="0"/>
              </a:rPr>
              <a:t>zeros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extrema</a:t>
            </a:r>
            <a:endParaRPr lang="en-US" altLang="en-US" sz="2800" kern="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domain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range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increase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decrease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07963" y="-330994"/>
            <a:ext cx="7793037" cy="146208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3</a:t>
            </a:r>
          </a:p>
        </p:txBody>
      </p:sp>
      <p:graphicFrame>
        <p:nvGraphicFramePr>
          <p:cNvPr id="60419" name="Object 2"/>
          <p:cNvGraphicFramePr>
            <a:graphicFrameLocks noChangeAspect="1"/>
          </p:cNvGraphicFramePr>
          <p:nvPr/>
        </p:nvGraphicFramePr>
        <p:xfrm>
          <a:off x="6156325" y="1279525"/>
          <a:ext cx="27797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279525"/>
                        <a:ext cx="27797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2" y="2002677"/>
            <a:ext cx="38274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5820" y="113109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Determine the following characteristics: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>
                <a:latin typeface="Calibri" panose="020F0502020204030204" pitchFamily="34" charset="0"/>
              </a:rPr>
              <a:t>The </a:t>
            </a:r>
            <a:r>
              <a:rPr lang="en-US" altLang="en-US" sz="2800" kern="0" dirty="0" smtClean="0">
                <a:latin typeface="Calibri" panose="020F0502020204030204" pitchFamily="34" charset="0"/>
              </a:rPr>
              <a:t>zeros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extrema</a:t>
            </a:r>
            <a:endParaRPr lang="en-US" altLang="en-US" sz="2800" kern="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domain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range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increase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The intervals of decrease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kern="0" dirty="0" smtClean="0">
                <a:latin typeface="Calibri" panose="020F0502020204030204" pitchFamily="34" charset="0"/>
              </a:rPr>
              <a:t>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22802" y="-475801"/>
            <a:ext cx="7793037" cy="1462087"/>
          </a:xfrm>
        </p:spPr>
        <p:txBody>
          <a:bodyPr/>
          <a:lstStyle/>
          <a:p>
            <a:r>
              <a:rPr lang="en-US" altLang="en-US" dirty="0" smtClean="0"/>
              <a:t>Warm </a:t>
            </a:r>
            <a:r>
              <a:rPr lang="en-US" altLang="en-US" dirty="0" smtClean="0"/>
              <a:t>UP 5/2</a:t>
            </a:r>
            <a:endParaRPr lang="en-US" altLang="en-US" dirty="0" smtClean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Determine the following characteristics: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The </a:t>
            </a:r>
            <a:r>
              <a:rPr lang="en-US" altLang="en-US" sz="2800" dirty="0" smtClean="0">
                <a:latin typeface="Calibri" panose="020F0502020204030204" pitchFamily="34" charset="0"/>
              </a:rPr>
              <a:t>zeros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extrema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domain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range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intervals of increase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intervals of decrease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Symmetry</a:t>
            </a:r>
          </a:p>
          <a:p>
            <a:pPr eaLnBrk="1" hangingPunct="1">
              <a:buFontTx/>
              <a:buAutoNum type="alphaLcParenR"/>
              <a:defRPr/>
            </a:pPr>
            <a:r>
              <a:rPr lang="en-US" altLang="en-US" sz="2800" dirty="0" smtClean="0">
                <a:latin typeface="Calibri" panose="020F0502020204030204" pitchFamily="34" charset="0"/>
              </a:rPr>
              <a:t>The y-intercept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632075" y="1143000"/>
          <a:ext cx="3762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Equation" r:id="rId3" imgW="1701800" imgH="203200" progId="Equation.DSMT4">
                  <p:embed/>
                </p:oleObj>
              </mc:Choice>
              <mc:Fallback>
                <p:oleObj name="Equation" r:id="rId3" imgW="17018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143000"/>
                        <a:ext cx="3762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788" y="-731838"/>
            <a:ext cx="7793037" cy="1462088"/>
          </a:xfrm>
        </p:spPr>
        <p:txBody>
          <a:bodyPr/>
          <a:lstStyle/>
          <a:p>
            <a:r>
              <a:rPr lang="en-US" altLang="en-US" smtClean="0"/>
              <a:t>Vocabulary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89736" y="1325474"/>
            <a:ext cx="7081089" cy="3281032"/>
          </a:xfrm>
        </p:spPr>
        <p:txBody>
          <a:bodyPr/>
          <a:lstStyle/>
          <a:p>
            <a:r>
              <a:rPr lang="en-US" altLang="en-US" b="1" dirty="0" smtClean="0"/>
              <a:t>End Behavior</a:t>
            </a:r>
            <a:r>
              <a:rPr lang="en-US" altLang="en-US" dirty="0" smtClean="0"/>
              <a:t>: the value of f(x) as x approaches positive and negative infinity</a:t>
            </a:r>
            <a:r>
              <a:rPr lang="en-US" altLang="en-US" b="1" dirty="0" smtClean="0"/>
              <a:t> </a:t>
            </a:r>
            <a:endParaRPr lang="en-US" altLang="en-US" dirty="0" smtClean="0"/>
          </a:p>
          <a:p>
            <a:r>
              <a:rPr lang="en-US" altLang="en-US" b="1" dirty="0" smtClean="0"/>
              <a:t>Multiplicity</a:t>
            </a:r>
            <a:r>
              <a:rPr lang="en-US" altLang="en-US" dirty="0" smtClean="0"/>
              <a:t>: the number of times a root occurs at a given point of a polynomial equation.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33388" y="69850"/>
            <a:ext cx="8229600" cy="1143000"/>
          </a:xfrm>
        </p:spPr>
        <p:txBody>
          <a:bodyPr/>
          <a:lstStyle/>
          <a:p>
            <a:r>
              <a:rPr lang="en-US" altLang="en-US" smtClean="0"/>
              <a:t>Polynomial Patterns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44475" y="987425"/>
            <a:ext cx="8761413" cy="4525963"/>
          </a:xfrm>
        </p:spPr>
        <p:txBody>
          <a:bodyPr/>
          <a:lstStyle/>
          <a:p>
            <a:r>
              <a:rPr lang="en-US" altLang="en-US" smtClean="0"/>
              <a:t>Complete the task on polynomial characteristics. </a:t>
            </a:r>
          </a:p>
          <a:p>
            <a:r>
              <a:rPr lang="en-US" altLang="en-US" smtClean="0"/>
              <a:t>DO IT! </a:t>
            </a:r>
          </a:p>
          <a:p>
            <a:r>
              <a:rPr lang="en-US" altLang="en-US" smtClean="0"/>
              <a:t>What ever you don’t get done today is DUE TOMORROW</a:t>
            </a:r>
          </a:p>
          <a:p>
            <a:r>
              <a:rPr lang="en-US" altLang="en-US" smtClean="0"/>
              <a:t>On the “Critical Points” section, please change #4 to read: </a:t>
            </a:r>
          </a:p>
          <a:p>
            <a:pPr lvl="1"/>
            <a:r>
              <a:rPr lang="en-US" altLang="en-US" smtClean="0"/>
              <a:t>Can you ever have an absolute maximum AND a local maximum be in the same location? </a:t>
            </a:r>
          </a:p>
          <a:p>
            <a:pPr lvl="1"/>
            <a:r>
              <a:rPr lang="en-US" altLang="en-US" smtClean="0"/>
              <a:t>Skip #5… sorry.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-263525"/>
            <a:ext cx="8229600" cy="1143000"/>
          </a:xfrm>
        </p:spPr>
        <p:txBody>
          <a:bodyPr/>
          <a:lstStyle/>
          <a:p>
            <a:r>
              <a:rPr lang="en-US" altLang="en-US" smtClean="0"/>
              <a:t>Applications of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7238"/>
            <a:ext cx="9144000" cy="34480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Fred, Elena, Michael, and Diane enjoy </a:t>
            </a:r>
            <a:r>
              <a:rPr lang="en-US" sz="2400" dirty="0" smtClean="0"/>
              <a:t>roller coasters</a:t>
            </a:r>
            <a:r>
              <a:rPr lang="en-US" sz="2400" dirty="0"/>
              <a:t>. Whenever a new roller c</a:t>
            </a:r>
            <a:r>
              <a:rPr lang="en-US" sz="2400" dirty="0" smtClean="0"/>
              <a:t>oaster </a:t>
            </a:r>
            <a:r>
              <a:rPr lang="en-US" sz="2400" dirty="0"/>
              <a:t>opens </a:t>
            </a:r>
            <a:r>
              <a:rPr lang="en-US" sz="2400" dirty="0" smtClean="0"/>
              <a:t>at Six Flags, </a:t>
            </a:r>
            <a:r>
              <a:rPr lang="en-US" sz="2400" dirty="0"/>
              <a:t>they try to be among the first to ride. </a:t>
            </a:r>
          </a:p>
          <a:p>
            <a:pPr>
              <a:defRPr/>
            </a:pPr>
            <a:r>
              <a:rPr lang="en-US" sz="2400" dirty="0"/>
              <a:t>One Saturday, the four friends decide to ride a new coaster. While waiting in line, Fred notices that part of this coaster resembles the graph of a polynomial function that they have been studying in their </a:t>
            </a:r>
            <a:r>
              <a:rPr lang="en-US" sz="2400" dirty="0" smtClean="0"/>
              <a:t>math class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defRPr/>
            </a:pPr>
            <a:r>
              <a:rPr lang="en-US" sz="2400" dirty="0"/>
              <a:t>The brochure for the coaster says that, for the first 10 seconds of the ride, the height of the coaster can be determined by 	</a:t>
            </a:r>
            <a:r>
              <a:rPr lang="en-US" sz="2400" dirty="0" smtClean="0"/>
              <a:t>		    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 is the time in seconds and h is the height in feet. </a:t>
            </a:r>
            <a:endParaRPr lang="en-US" sz="2400" dirty="0">
              <a:latin typeface="+mj-lt"/>
            </a:endParaRPr>
          </a:p>
        </p:txBody>
      </p:sp>
      <p:pic>
        <p:nvPicPr>
          <p:cNvPr id="68612" name="imageMain" descr="View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703263"/>
            <a:ext cx="2381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cademy Engraved LE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" y="5475288"/>
          <a:ext cx="28146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5" imgW="1422400" imgH="228600" progId="Equation.DSMT4">
                  <p:embed/>
                </p:oleObj>
              </mc:Choice>
              <mc:Fallback>
                <p:oleObj name="Equation" r:id="rId5" imgW="1422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75288"/>
                        <a:ext cx="28146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sz="600">
                <a:latin typeface="Academy Engraved LET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3" y="212725"/>
            <a:ext cx="8948737" cy="4792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On your calculator, evaluate the graph of the polynomial function for the height of the roller coaster over time.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Find the height of the coaster at t = 0 seconds.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Find the height of the coaster 9 seconds after the ride begins.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Evaluate h(60). Does this answer make sense? Identify a practical (valid real life) domain of the ride for this model. (Hint: Mt. Everest is 29,028 feet tall)</a:t>
            </a:r>
          </a:p>
        </p:txBody>
      </p:sp>
      <p:graphicFrame>
        <p:nvGraphicFramePr>
          <p:cNvPr id="69635" name="Object 4"/>
          <p:cNvGraphicFramePr>
            <a:graphicFrameLocks noChangeAspect="1"/>
          </p:cNvGraphicFramePr>
          <p:nvPr/>
        </p:nvGraphicFramePr>
        <p:xfrm>
          <a:off x="3509963" y="1201738"/>
          <a:ext cx="3810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3" imgW="1422400" imgH="228600" progId="Equation.DSMT4">
                  <p:embed/>
                </p:oleObj>
              </mc:Choice>
              <mc:Fallback>
                <p:oleObj name="Equation" r:id="rId3" imgW="14224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1201738"/>
                        <a:ext cx="38100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293688" y="9048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Next weekend, Fred, Elena, Michael, and Diane visit another roller coaster. Elena snaps a picture of part of the coaster from the park entrance. The diagram represents this part of the coaster.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Do you think quadratic, cubic, or quartic function would be the best model for this part of the coaster? </a:t>
            </a:r>
          </a:p>
        </p:txBody>
      </p:sp>
      <p:pic>
        <p:nvPicPr>
          <p:cNvPr id="70659" name="Picture 2" descr="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1" t="59494" r="9435" b="20992"/>
          <a:stretch>
            <a:fillRect/>
          </a:stretch>
        </p:blipFill>
        <p:spPr bwMode="auto">
          <a:xfrm>
            <a:off x="4845050" y="2241550"/>
            <a:ext cx="19796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204788"/>
            <a:ext cx="888365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part of the coaster captured by Elena and shown on her snap story is modeled by the function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Describe the increasing and decreasing intervals.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What is the height of the ride at t = 10 seconds?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What is the height of the ride at t = 12 seconds?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Identify a practical (valid real life) domain of the ride for this model.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Identify the corresponding range for the ride. </a:t>
            </a: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2473325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cademy Engraved LET"/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868488" y="1241425"/>
          <a:ext cx="5176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name="Equation" r:id="rId3" imgW="1955800" imgH="228600" progId="Equation.DSMT4">
                  <p:embed/>
                </p:oleObj>
              </mc:Choice>
              <mc:Fallback>
                <p:oleObj name="Equation" r:id="rId3" imgW="1955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241425"/>
                        <a:ext cx="51768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7097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Diane loves coasters that dip into tunnels during the ride. Her favorite coaster is modeled by 			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Why do you think this model’s practical domain is only valid from t = 0 to t = 11?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At what time(s) is this coaster’s height 35 feet?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At what time(s) is the coaster at it’s maximum height? </a:t>
            </a:r>
          </a:p>
          <a:p>
            <a:pPr marL="0" indent="0">
              <a:buFontTx/>
              <a:buAutoNum type="arabicPeriod"/>
            </a:pPr>
            <a:r>
              <a:rPr lang="en-US" altLang="en-US" smtClean="0"/>
              <a:t>Diane wants to know at what times the coaster dips below the ground. Locate all real zeros of this function. Clearly interpret the real-world meaning of these zeros.</a:t>
            </a:r>
          </a:p>
          <a:p>
            <a:pPr marL="0" indent="0">
              <a:buFontTx/>
              <a:buAutoNum type="arabicPeriod"/>
            </a:pPr>
            <a:endParaRPr lang="en-US" altLang="en-US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cademy Engraved LET"/>
            </a:endParaRPr>
          </a:p>
        </p:txBody>
      </p:sp>
      <p:pic>
        <p:nvPicPr>
          <p:cNvPr id="7270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28700"/>
            <a:ext cx="4743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Warm up 5/3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546725" cy="297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Graphing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Polynomial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3725" y="538163"/>
            <a:ext cx="8489950" cy="708025"/>
          </a:xfrm>
        </p:spPr>
        <p:txBody>
          <a:bodyPr/>
          <a:lstStyle/>
          <a:p>
            <a:pPr algn="ctr" eaLnBrk="1" hangingPunct="1"/>
            <a:r>
              <a:rPr lang="en-US" altLang="en-US" sz="2800" smtClean="0">
                <a:solidFill>
                  <a:schemeClr val="tx1"/>
                </a:solidFill>
                <a:latin typeface="Calibri" panose="020F0502020204030204" pitchFamily="34" charset="0"/>
              </a:rPr>
              <a:t>How do we find the factors and roots of Polynomials?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82763"/>
            <a:ext cx="8810625" cy="4651375"/>
          </a:xfrm>
        </p:spPr>
        <p:txBody>
          <a:bodyPr/>
          <a:lstStyle/>
          <a:p>
            <a:pPr marL="609600" indent="-609600" eaLnBrk="1" hangingPunct="1"/>
            <a:r>
              <a:rPr lang="en-US" altLang="en-US" smtClean="0">
                <a:latin typeface="Calibri" panose="020F0502020204030204" pitchFamily="34" charset="0"/>
              </a:rPr>
              <a:t>To find the Roots/Zeros of Polynomials, you will use: </a:t>
            </a:r>
          </a:p>
          <a:p>
            <a:pPr marL="609600" indent="-609600" algn="l" eaLnBrk="1" hangingPunct="1">
              <a:lnSpc>
                <a:spcPct val="150000"/>
              </a:lnSpc>
              <a:buSzPct val="110000"/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Calibri" panose="020F0502020204030204" pitchFamily="34" charset="0"/>
              </a:rPr>
              <a:t>The Fundamental Theorem of Algebra</a:t>
            </a:r>
          </a:p>
          <a:p>
            <a:pPr marL="609600" indent="-609600" algn="l" eaLnBrk="1" hangingPunct="1">
              <a:lnSpc>
                <a:spcPct val="150000"/>
              </a:lnSpc>
              <a:buSzPct val="110000"/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Calibri" panose="020F0502020204030204" pitchFamily="34" charset="0"/>
              </a:rPr>
              <a:t>Descartes’ Rule of Signs</a:t>
            </a:r>
          </a:p>
          <a:p>
            <a:pPr marL="609600" indent="-609600" algn="l" eaLnBrk="1" hangingPunct="1">
              <a:lnSpc>
                <a:spcPct val="150000"/>
              </a:lnSpc>
              <a:buSzPct val="110000"/>
              <a:buFont typeface="Tahoma" panose="020B0604030504040204" pitchFamily="34" charset="0"/>
              <a:buAutoNum type="arabicPeriod"/>
            </a:pPr>
            <a:r>
              <a:rPr lang="en-US" altLang="en-US" smtClean="0">
                <a:latin typeface="Calibri" panose="020F0502020204030204" pitchFamily="34" charset="0"/>
              </a:rPr>
              <a:t>The Rational Root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42925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Factoring Polynomials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3" y="919163"/>
            <a:ext cx="9040812" cy="14605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Calibri" panose="020F0502020204030204" pitchFamily="34" charset="0"/>
              </a:rPr>
              <a:t>Expressions are </a:t>
            </a:r>
            <a:r>
              <a:rPr lang="en-US" altLang="en-US" u="sng" smtClean="0">
                <a:latin typeface="Calibri" panose="020F0502020204030204" pitchFamily="34" charset="0"/>
              </a:rPr>
              <a:t>Factors</a:t>
            </a:r>
            <a:r>
              <a:rPr lang="en-US" altLang="en-US" smtClean="0">
                <a:latin typeface="Calibri" panose="020F0502020204030204" pitchFamily="34" charset="0"/>
              </a:rPr>
              <a:t> of a Polynomial if, when they are multiplied, they equal that original polynomial:</a:t>
            </a:r>
            <a:endParaRPr lang="en-US" altLang="en-US" sz="3600" smtClean="0">
              <a:latin typeface="Calibri" panose="020F0502020204030204" pitchFamily="34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685925" y="2054225"/>
          <a:ext cx="5791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4" imgW="1739900" imgH="228600" progId="Equation.DSMT4">
                  <p:embed/>
                </p:oleObj>
              </mc:Choice>
              <mc:Fallback>
                <p:oleObj name="Equation" r:id="rId4" imgW="17399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2054225"/>
                        <a:ext cx="5791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-438150" y="2951163"/>
            <a:ext cx="95821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>
                <a:latin typeface="Calibri" panose="020F0502020204030204" pitchFamily="34" charset="0"/>
              </a:rPr>
              <a:t>(</a:t>
            </a:r>
            <a:r>
              <a:rPr lang="en-US" altLang="en-US" sz="3600" i="1">
                <a:latin typeface="Calibri" panose="020F0502020204030204" pitchFamily="34" charset="0"/>
              </a:rPr>
              <a:t>x</a:t>
            </a:r>
            <a:r>
              <a:rPr lang="en-US" altLang="en-US" sz="3600">
                <a:latin typeface="Calibri" panose="020F0502020204030204" pitchFamily="34" charset="0"/>
              </a:rPr>
              <a:t> - 3)</a:t>
            </a:r>
            <a:r>
              <a:rPr lang="en-US" altLang="en-US">
                <a:latin typeface="Calibri" panose="020F0502020204030204" pitchFamily="34" charset="0"/>
              </a:rPr>
              <a:t> and </a:t>
            </a:r>
            <a:r>
              <a:rPr lang="en-US" altLang="en-US" sz="3600">
                <a:latin typeface="Calibri" panose="020F0502020204030204" pitchFamily="34" charset="0"/>
              </a:rPr>
              <a:t>(</a:t>
            </a:r>
            <a:r>
              <a:rPr lang="en-US" altLang="en-US" sz="3600" i="1">
                <a:latin typeface="Calibri" panose="020F0502020204030204" pitchFamily="34" charset="0"/>
              </a:rPr>
              <a:t>x</a:t>
            </a:r>
            <a:r>
              <a:rPr lang="en-US" altLang="en-US" sz="3600">
                <a:latin typeface="Calibri" panose="020F0502020204030204" pitchFamily="34" charset="0"/>
              </a:rPr>
              <a:t> + 5)</a:t>
            </a:r>
            <a:r>
              <a:rPr lang="en-US" altLang="en-US">
                <a:latin typeface="Calibri" panose="020F0502020204030204" pitchFamily="34" charset="0"/>
              </a:rPr>
              <a:t> are </a:t>
            </a:r>
            <a:r>
              <a:rPr lang="en-US" altLang="en-US" b="1" u="sng">
                <a:latin typeface="Calibri" panose="020F0502020204030204" pitchFamily="34" charset="0"/>
              </a:rPr>
              <a:t>factors</a:t>
            </a:r>
            <a:r>
              <a:rPr lang="en-US" altLang="en-US">
                <a:latin typeface="Calibri" panose="020F0502020204030204" pitchFamily="34" charset="0"/>
              </a:rPr>
              <a:t> of the polynomial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x = 3 and x = -5 are </a:t>
            </a:r>
            <a:r>
              <a:rPr lang="en-US" altLang="en-US" b="1" u="sng">
                <a:latin typeface="Calibri" panose="020F0502020204030204" pitchFamily="34" charset="0"/>
              </a:rPr>
              <a:t>roots</a:t>
            </a:r>
            <a:r>
              <a:rPr lang="en-US" altLang="en-US">
                <a:latin typeface="Calibri" panose="020F0502020204030204" pitchFamily="34" charset="0"/>
              </a:rPr>
              <a:t> of they polynomial</a:t>
            </a: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3106738" y="3387725"/>
          <a:ext cx="24399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387725"/>
                        <a:ext cx="2439987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6"/>
          <p:cNvGraphicFramePr>
            <a:graphicFrameLocks noChangeAspect="1"/>
          </p:cNvGraphicFramePr>
          <p:nvPr/>
        </p:nvGraphicFramePr>
        <p:xfrm>
          <a:off x="3106738" y="5067300"/>
          <a:ext cx="243998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8" imgW="634725" imgH="203112" progId="Equation.DSMT4">
                  <p:embed/>
                </p:oleObj>
              </mc:Choice>
              <mc:Fallback>
                <p:oleObj name="Equation" r:id="rId8" imgW="63472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067300"/>
                        <a:ext cx="2439987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latin typeface="Arial" panose="020B0604020202020204" pitchFamily="34" charset="0"/>
              </a:rPr>
              <a:t>Graphs of polynomials are </a:t>
            </a:r>
            <a:r>
              <a:rPr lang="en-US" alt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smooth</a:t>
            </a:r>
            <a:r>
              <a:rPr lang="en-US" altLang="en-US" sz="2800" b="1" dirty="0" smtClean="0">
                <a:latin typeface="Arial" panose="020B0604020202020204" pitchFamily="34" charset="0"/>
              </a:rPr>
              <a:t> and 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continuous</a:t>
            </a:r>
            <a:r>
              <a:rPr lang="en-US" altLang="en-US" sz="2800" b="1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066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No sharp corners or cusps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No gaps or holes, can be drawn without lifting pencil from paper</a:t>
            </a:r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533400" y="2438400"/>
            <a:ext cx="2514600" cy="2108200"/>
          </a:xfrm>
          <a:custGeom>
            <a:avLst/>
            <a:gdLst>
              <a:gd name="T0" fmla="*/ 0 w 1584"/>
              <a:gd name="T1" fmla="*/ 241935000 h 1328"/>
              <a:gd name="T2" fmla="*/ 241935000 w 1584"/>
              <a:gd name="T3" fmla="*/ 1088707500 h 1328"/>
              <a:gd name="T4" fmla="*/ 846772500 w 1584"/>
              <a:gd name="T5" fmla="*/ 1935480000 h 1328"/>
              <a:gd name="T6" fmla="*/ 1451610000 w 1584"/>
              <a:gd name="T7" fmla="*/ 1088707500 h 1328"/>
              <a:gd name="T8" fmla="*/ 1693545000 w 1584"/>
              <a:gd name="T9" fmla="*/ 1088707500 h 1328"/>
              <a:gd name="T10" fmla="*/ 1935480000 w 1584"/>
              <a:gd name="T11" fmla="*/ 1451610000 h 1328"/>
              <a:gd name="T12" fmla="*/ 2147483646 w 1584"/>
              <a:gd name="T13" fmla="*/ 2147483646 h 1328"/>
              <a:gd name="T14" fmla="*/ 2147483646 w 1584"/>
              <a:gd name="T15" fmla="*/ 2147483646 h 1328"/>
              <a:gd name="T16" fmla="*/ 2147483646 w 1584"/>
              <a:gd name="T17" fmla="*/ 2147483646 h 1328"/>
              <a:gd name="T18" fmla="*/ 2147483646 w 1584"/>
              <a:gd name="T19" fmla="*/ 2056447500 h 1328"/>
              <a:gd name="T20" fmla="*/ 2147483646 w 1584"/>
              <a:gd name="T21" fmla="*/ 1451610000 h 1328"/>
              <a:gd name="T22" fmla="*/ 2147483646 w 1584"/>
              <a:gd name="T23" fmla="*/ 0 h 13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84" h="1328">
                <a:moveTo>
                  <a:pt x="0" y="96"/>
                </a:moveTo>
                <a:cubicBezTo>
                  <a:pt x="20" y="208"/>
                  <a:pt x="40" y="320"/>
                  <a:pt x="96" y="432"/>
                </a:cubicBezTo>
                <a:cubicBezTo>
                  <a:pt x="152" y="544"/>
                  <a:pt x="256" y="768"/>
                  <a:pt x="336" y="768"/>
                </a:cubicBezTo>
                <a:cubicBezTo>
                  <a:pt x="416" y="768"/>
                  <a:pt x="520" y="488"/>
                  <a:pt x="576" y="432"/>
                </a:cubicBezTo>
                <a:cubicBezTo>
                  <a:pt x="632" y="376"/>
                  <a:pt x="640" y="408"/>
                  <a:pt x="672" y="432"/>
                </a:cubicBezTo>
                <a:cubicBezTo>
                  <a:pt x="704" y="456"/>
                  <a:pt x="728" y="464"/>
                  <a:pt x="768" y="576"/>
                </a:cubicBezTo>
                <a:cubicBezTo>
                  <a:pt x="808" y="688"/>
                  <a:pt x="864" y="984"/>
                  <a:pt x="912" y="1104"/>
                </a:cubicBezTo>
                <a:cubicBezTo>
                  <a:pt x="960" y="1224"/>
                  <a:pt x="992" y="1272"/>
                  <a:pt x="1056" y="1296"/>
                </a:cubicBezTo>
                <a:cubicBezTo>
                  <a:pt x="1120" y="1320"/>
                  <a:pt x="1232" y="1328"/>
                  <a:pt x="1296" y="1248"/>
                </a:cubicBezTo>
                <a:cubicBezTo>
                  <a:pt x="1360" y="1168"/>
                  <a:pt x="1408" y="928"/>
                  <a:pt x="1440" y="816"/>
                </a:cubicBezTo>
                <a:cubicBezTo>
                  <a:pt x="1472" y="704"/>
                  <a:pt x="1464" y="712"/>
                  <a:pt x="1488" y="576"/>
                </a:cubicBezTo>
                <a:cubicBezTo>
                  <a:pt x="1512" y="440"/>
                  <a:pt x="1548" y="220"/>
                  <a:pt x="1584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343400" y="2438400"/>
            <a:ext cx="2286000" cy="2057400"/>
          </a:xfrm>
          <a:custGeom>
            <a:avLst/>
            <a:gdLst>
              <a:gd name="T0" fmla="*/ 0 w 1440"/>
              <a:gd name="T1" fmla="*/ 2147483646 h 1296"/>
              <a:gd name="T2" fmla="*/ 2147483646 w 1440"/>
              <a:gd name="T3" fmla="*/ 2056447500 h 1296"/>
              <a:gd name="T4" fmla="*/ 2147483646 w 1440"/>
              <a:gd name="T5" fmla="*/ 241935000 h 1296"/>
              <a:gd name="T6" fmla="*/ 2147483646 w 1440"/>
              <a:gd name="T7" fmla="*/ 604837500 h 1296"/>
              <a:gd name="T8" fmla="*/ 2147483646 w 1440"/>
              <a:gd name="T9" fmla="*/ 1814512500 h 1296"/>
              <a:gd name="T10" fmla="*/ 2147483646 w 1440"/>
              <a:gd name="T11" fmla="*/ 205644750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1296">
                <a:moveTo>
                  <a:pt x="0" y="1296"/>
                </a:moveTo>
                <a:cubicBezTo>
                  <a:pt x="344" y="1156"/>
                  <a:pt x="688" y="1016"/>
                  <a:pt x="864" y="816"/>
                </a:cubicBezTo>
                <a:cubicBezTo>
                  <a:pt x="1040" y="616"/>
                  <a:pt x="1024" y="192"/>
                  <a:pt x="1056" y="96"/>
                </a:cubicBezTo>
                <a:cubicBezTo>
                  <a:pt x="1088" y="0"/>
                  <a:pt x="1016" y="136"/>
                  <a:pt x="1056" y="240"/>
                </a:cubicBezTo>
                <a:cubicBezTo>
                  <a:pt x="1096" y="344"/>
                  <a:pt x="1232" y="624"/>
                  <a:pt x="1296" y="720"/>
                </a:cubicBezTo>
                <a:cubicBezTo>
                  <a:pt x="1360" y="816"/>
                  <a:pt x="1400" y="816"/>
                  <a:pt x="1440" y="816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629400" y="2717800"/>
            <a:ext cx="1828800" cy="596900"/>
          </a:xfrm>
          <a:custGeom>
            <a:avLst/>
            <a:gdLst>
              <a:gd name="T0" fmla="*/ 0 w 1152"/>
              <a:gd name="T1" fmla="*/ 766127500 h 376"/>
              <a:gd name="T2" fmla="*/ 967740000 w 1152"/>
              <a:gd name="T3" fmla="*/ 40322500 h 376"/>
              <a:gd name="T4" fmla="*/ 1572577500 w 1152"/>
              <a:gd name="T5" fmla="*/ 524192500 h 376"/>
              <a:gd name="T6" fmla="*/ 2147483646 w 1152"/>
              <a:gd name="T7" fmla="*/ 887095000 h 376"/>
              <a:gd name="T8" fmla="*/ 2147483646 w 1152"/>
              <a:gd name="T9" fmla="*/ 161290000 h 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376">
                <a:moveTo>
                  <a:pt x="0" y="304"/>
                </a:moveTo>
                <a:cubicBezTo>
                  <a:pt x="140" y="168"/>
                  <a:pt x="280" y="32"/>
                  <a:pt x="384" y="16"/>
                </a:cubicBezTo>
                <a:cubicBezTo>
                  <a:pt x="488" y="0"/>
                  <a:pt x="528" y="152"/>
                  <a:pt x="624" y="208"/>
                </a:cubicBezTo>
                <a:cubicBezTo>
                  <a:pt x="720" y="264"/>
                  <a:pt x="872" y="376"/>
                  <a:pt x="960" y="352"/>
                </a:cubicBezTo>
                <a:cubicBezTo>
                  <a:pt x="1048" y="328"/>
                  <a:pt x="1100" y="196"/>
                  <a:pt x="1152" y="64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6553200" y="3124200"/>
            <a:ext cx="152400" cy="152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04800" y="4953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This IS the graph </a:t>
            </a:r>
            <a:br>
              <a:rPr lang="en-US" altLang="en-US" sz="2400">
                <a:latin typeface="Arial Black" panose="020B0A04020102020204" pitchFamily="34" charset="0"/>
              </a:rPr>
            </a:br>
            <a:r>
              <a:rPr lang="en-US" altLang="en-US" sz="2400">
                <a:latin typeface="Arial Black" panose="020B0A04020102020204" pitchFamily="34" charset="0"/>
              </a:rPr>
              <a:t>of a polynomial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This IS NOT the graph </a:t>
            </a:r>
            <a:br>
              <a:rPr lang="en-US" altLang="en-US" sz="2400">
                <a:latin typeface="Arial Black" panose="020B0A04020102020204" pitchFamily="34" charset="0"/>
              </a:rPr>
            </a:br>
            <a:r>
              <a:rPr lang="en-US" altLang="en-US" sz="2400">
                <a:latin typeface="Arial Black" panose="020B0A04020102020204" pitchFamily="34" charset="0"/>
              </a:rPr>
              <a:t>of a polynomial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1066800"/>
            <a:ext cx="40386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352800" y="1524000"/>
            <a:ext cx="2514600" cy="990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572000" y="1066800"/>
            <a:ext cx="762000" cy="381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5181600" y="1524000"/>
            <a:ext cx="1371600" cy="1828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400800" y="1447800"/>
            <a:ext cx="1066800" cy="1295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5738813" y="1020763"/>
            <a:ext cx="890587" cy="3905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utoUpdateAnimBg="0"/>
      <p:bldP spid="5132" grpId="0" autoUpdateAnimBg="0"/>
      <p:bldP spid="5133" grpId="0" animBg="1"/>
      <p:bldP spid="5134" grpId="0" animBg="1"/>
      <p:bldP spid="5135" grpId="0" animBg="1" autoUpdateAnimBg="0"/>
      <p:bldP spid="5136" grpId="0" animBg="1"/>
      <p:bldP spid="5137" grpId="0" animBg="1"/>
      <p:bldP spid="513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525463"/>
            <a:ext cx="7793037" cy="1462088"/>
          </a:xfrm>
        </p:spPr>
        <p:txBody>
          <a:bodyPr/>
          <a:lstStyle/>
          <a:p>
            <a:pPr algn="ctr" eaLnBrk="1" hangingPunct="1"/>
            <a:r>
              <a:rPr lang="en-US" altLang="en-US" sz="3600" b="1" u="sng" smtClean="0">
                <a:solidFill>
                  <a:schemeClr val="tx1"/>
                </a:solidFill>
                <a:latin typeface="Calibri" panose="020F0502020204030204" pitchFamily="34" charset="0"/>
              </a:rPr>
              <a:t>Fundamental Theorem Of Algebra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41350" y="1131888"/>
            <a:ext cx="77343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568825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tabLst>
                <a:tab pos="4568825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568825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A Polynomial Equation of the form P(x) = 0 of degree ‘n’ with complex coefficients has exactly ‘n’ roots.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These roots can be: </a:t>
            </a:r>
          </a:p>
          <a:p>
            <a:pPr marL="457200" indent="-457200"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all real</a:t>
            </a:r>
          </a:p>
          <a:p>
            <a:pPr marL="457200" indent="-457200"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all imaginary</a:t>
            </a:r>
          </a:p>
          <a:p>
            <a:pPr marL="457200" indent="-457200" algn="ctr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or a combination of both real and imaginary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-338138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chemeClr val="tx1"/>
                </a:solidFill>
                <a:latin typeface="Calibri" panose="020F0502020204030204" pitchFamily="34" charset="0"/>
              </a:rPr>
              <a:t>Real or Imaginary Roots?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36600" y="1255713"/>
            <a:ext cx="7675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So, if a polynomial has ‘n’ roots will its graph have ‘n’ x-intercepts?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2438" y="2863850"/>
            <a:ext cx="3735387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In this example, the degree n = </a:t>
            </a:r>
            <a:r>
              <a:rPr lang="en-US" altLang="en-US" sz="2600" b="1">
                <a:latin typeface="Calibri" panose="020F0502020204030204" pitchFamily="34" charset="0"/>
              </a:rPr>
              <a:t>3</a:t>
            </a:r>
            <a:r>
              <a:rPr lang="en-US" altLang="en-US" sz="2600">
                <a:latin typeface="Calibri" panose="020F0502020204030204" pitchFamily="34" charset="0"/>
              </a:rPr>
              <a:t>, and if we factor the polynomial, the roots are x = -2, 0, 2.  We can also see from the graph that there are </a:t>
            </a:r>
            <a:r>
              <a:rPr lang="en-US" altLang="en-US" sz="2600" b="1">
                <a:latin typeface="Calibri" panose="020F0502020204030204" pitchFamily="34" charset="0"/>
              </a:rPr>
              <a:t>3</a:t>
            </a:r>
            <a:r>
              <a:rPr lang="en-US" altLang="en-US" sz="2600">
                <a:latin typeface="Calibri" panose="020F0502020204030204" pitchFamily="34" charset="0"/>
              </a:rPr>
              <a:t>      x-intercepts.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4806950" y="2252663"/>
            <a:ext cx="3173413" cy="3903662"/>
            <a:chOff x="3410" y="1761"/>
            <a:chExt cx="1478" cy="2276"/>
          </a:xfrm>
        </p:grpSpPr>
        <p:graphicFrame>
          <p:nvGraphicFramePr>
            <p:cNvPr id="80902" name="Object 8"/>
            <p:cNvGraphicFramePr>
              <a:graphicFrameLocks noChangeAspect="1"/>
            </p:cNvGraphicFramePr>
            <p:nvPr/>
          </p:nvGraphicFramePr>
          <p:xfrm>
            <a:off x="3725" y="1761"/>
            <a:ext cx="883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11" name="Equation" r:id="rId3" imgW="723900" imgH="203200" progId="Equation.DSMT4">
                    <p:embed/>
                  </p:oleObj>
                </mc:Choice>
                <mc:Fallback>
                  <p:oleObj name="Equation" r:id="rId3" imgW="7239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5" y="1761"/>
                          <a:ext cx="883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090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58" t="21242" r="41818" b="23140"/>
            <a:stretch>
              <a:fillRect/>
            </a:stretch>
          </p:blipFill>
          <p:spPr bwMode="auto">
            <a:xfrm>
              <a:off x="3410" y="2031"/>
              <a:ext cx="1478" cy="2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-268288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chemeClr val="tx1"/>
                </a:solidFill>
                <a:latin typeface="Calibri" panose="020F0502020204030204" pitchFamily="34" charset="0"/>
              </a:rPr>
              <a:t>Real or Imaginary Roots?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7688" y="1281113"/>
            <a:ext cx="767556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NO! Just because a polynomial has ‘n’ roots doesn’t mean that they are all </a:t>
            </a:r>
            <a:r>
              <a:rPr lang="en-US" altLang="en-US" b="1">
                <a:latin typeface="Calibri" panose="020F0502020204030204" pitchFamily="34" charset="0"/>
              </a:rPr>
              <a:t>REAL </a:t>
            </a:r>
            <a:r>
              <a:rPr lang="en-US" altLang="en-US">
                <a:latin typeface="Calibri" panose="020F0502020204030204" pitchFamily="34" charset="0"/>
              </a:rPr>
              <a:t>(which means they will touch the x-axis)!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4583113" y="2955925"/>
            <a:ext cx="3124200" cy="3186113"/>
            <a:chOff x="3138" y="1869"/>
            <a:chExt cx="1968" cy="2007"/>
          </a:xfrm>
        </p:grpSpPr>
        <p:pic>
          <p:nvPicPr>
            <p:cNvPr id="819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99" t="26422" r="42078" b="24887"/>
            <a:stretch>
              <a:fillRect/>
            </a:stretch>
          </p:blipFill>
          <p:spPr bwMode="auto">
            <a:xfrm>
              <a:off x="3138" y="2209"/>
              <a:ext cx="1968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1927" name="Object 6"/>
            <p:cNvGraphicFramePr>
              <a:graphicFrameLocks noChangeAspect="1"/>
            </p:cNvGraphicFramePr>
            <p:nvPr/>
          </p:nvGraphicFramePr>
          <p:xfrm>
            <a:off x="3359" y="1869"/>
            <a:ext cx="151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5" name="Equation" r:id="rId4" imgW="1244600" imgH="203200" progId="Equation.DSMT4">
                    <p:embed/>
                  </p:oleObj>
                </mc:Choice>
                <mc:Fallback>
                  <p:oleObj name="Equation" r:id="rId4" imgW="1244600" imgH="2032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" y="1869"/>
                          <a:ext cx="151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3888" y="3135313"/>
            <a:ext cx="3544887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In this example, the degree is still n = </a:t>
            </a:r>
            <a:r>
              <a:rPr lang="en-US" altLang="en-US" sz="2600" b="1">
                <a:latin typeface="Calibri" panose="020F0502020204030204" pitchFamily="34" charset="0"/>
              </a:rPr>
              <a:t>3</a:t>
            </a:r>
            <a:r>
              <a:rPr lang="en-US" altLang="en-US" sz="2600">
                <a:latin typeface="Calibri" panose="020F0502020204030204" pitchFamily="34" charset="0"/>
              </a:rPr>
              <a:t>, but there is only </a:t>
            </a:r>
            <a:r>
              <a:rPr lang="en-US" altLang="en-US" sz="2600" b="1">
                <a:latin typeface="Calibri" panose="020F0502020204030204" pitchFamily="34" charset="0"/>
              </a:rPr>
              <a:t>one</a:t>
            </a:r>
            <a:r>
              <a:rPr lang="en-US" altLang="en-US" sz="2600">
                <a:latin typeface="Calibri" panose="020F0502020204030204" pitchFamily="34" charset="0"/>
              </a:rPr>
              <a:t> Real x-intercept or root at x = -1, the other </a:t>
            </a:r>
            <a:r>
              <a:rPr lang="en-US" altLang="en-US" sz="2600" b="1">
                <a:latin typeface="Calibri" panose="020F0502020204030204" pitchFamily="34" charset="0"/>
              </a:rPr>
              <a:t>2</a:t>
            </a:r>
            <a:r>
              <a:rPr lang="en-US" altLang="en-US" sz="2600">
                <a:latin typeface="Calibri" panose="020F0502020204030204" pitchFamily="34" charset="0"/>
              </a:rPr>
              <a:t> roots must have imaginary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7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-268288"/>
            <a:ext cx="7793038" cy="1462088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chemeClr val="tx1"/>
                </a:solidFill>
                <a:latin typeface="Calibri" panose="020F0502020204030204" pitchFamily="34" charset="0"/>
              </a:rPr>
              <a:t>Descartes’ Rule of Signs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33338" y="1122363"/>
            <a:ext cx="9144001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latin typeface="Calibri" panose="020F0502020204030204" pitchFamily="34" charset="0"/>
              </a:rPr>
              <a:t>Arrange the terms of the polynomial </a:t>
            </a:r>
            <a:r>
              <a:rPr lang="en-US" altLang="en-US" sz="3600" i="1">
                <a:latin typeface="Calibri" panose="020F0502020204030204" pitchFamily="34" charset="0"/>
              </a:rPr>
              <a:t>P(x)</a:t>
            </a:r>
            <a:r>
              <a:rPr lang="en-US" altLang="en-US" sz="3600">
                <a:latin typeface="Calibri" panose="020F0502020204030204" pitchFamily="34" charset="0"/>
              </a:rPr>
              <a:t> in standard form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7788" y="2251075"/>
            <a:ext cx="8988425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82625" indent="-227013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600">
                <a:latin typeface="Calibri" panose="020F0502020204030204" pitchFamily="34" charset="0"/>
              </a:rPr>
              <a:t>The number of times the coefficients of the terms of </a:t>
            </a:r>
            <a:r>
              <a:rPr lang="en-US" altLang="en-US" sz="2600" i="1">
                <a:latin typeface="Calibri" panose="020F0502020204030204" pitchFamily="34" charset="0"/>
              </a:rPr>
              <a:t>P(x)</a:t>
            </a:r>
            <a:r>
              <a:rPr lang="en-US" altLang="en-US" sz="2600">
                <a:latin typeface="Calibri" panose="020F0502020204030204" pitchFamily="34" charset="0"/>
              </a:rPr>
              <a:t> change sign tells you the number of </a:t>
            </a:r>
            <a:r>
              <a:rPr lang="en-US" altLang="en-US" sz="2600" b="1" u="sng">
                <a:latin typeface="Calibri" panose="020F0502020204030204" pitchFamily="34" charset="0"/>
              </a:rPr>
              <a:t>Positive Real Roots</a:t>
            </a:r>
            <a:r>
              <a:rPr lang="en-US" altLang="en-US" sz="2600">
                <a:latin typeface="Calibri" panose="020F0502020204030204" pitchFamily="34" charset="0"/>
              </a:rPr>
              <a:t> (or less by any even number)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600">
                <a:latin typeface="Calibri" panose="020F0502020204030204" pitchFamily="34" charset="0"/>
              </a:rPr>
              <a:t>The number of times the coefficients of the terms of </a:t>
            </a:r>
            <a:r>
              <a:rPr lang="en-US" altLang="en-US" sz="2600" i="1">
                <a:latin typeface="Calibri" panose="020F0502020204030204" pitchFamily="34" charset="0"/>
              </a:rPr>
              <a:t>P(-x)</a:t>
            </a:r>
            <a:r>
              <a:rPr lang="en-US" altLang="en-US" sz="2600">
                <a:latin typeface="Calibri" panose="020F0502020204030204" pitchFamily="34" charset="0"/>
              </a:rPr>
              <a:t> change sign tells you the number of </a:t>
            </a:r>
            <a:r>
              <a:rPr lang="en-US" altLang="en-US" sz="2600" b="1" u="sng">
                <a:latin typeface="Calibri" panose="020F0502020204030204" pitchFamily="34" charset="0"/>
              </a:rPr>
              <a:t>Negative Real Roots</a:t>
            </a:r>
            <a:r>
              <a:rPr lang="en-US" altLang="en-US" sz="2600">
                <a:latin typeface="Calibri" panose="020F0502020204030204" pitchFamily="34" charset="0"/>
              </a:rPr>
              <a:t> (or less by any even number)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90575" y="5395913"/>
            <a:ext cx="75628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In the examples that follow, we will use </a:t>
            </a:r>
            <a:r>
              <a:rPr lang="en-US" altLang="en-US" sz="2400" u="sng">
                <a:latin typeface="Calibri" panose="020F0502020204030204" pitchFamily="34" charset="0"/>
              </a:rPr>
              <a:t>Descartes’ Rule of Signs</a:t>
            </a:r>
            <a:r>
              <a:rPr lang="en-US" altLang="en-US" sz="2400">
                <a:latin typeface="Calibri" panose="020F0502020204030204" pitchFamily="34" charset="0"/>
              </a:rPr>
              <a:t> to predict the number of + and - Real Roots!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3" grpId="0" autoUpdateAnimBg="0"/>
      <p:bldP spid="1946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-517525"/>
            <a:ext cx="7793038" cy="1462088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Calibri" panose="020F0502020204030204" pitchFamily="34" charset="0"/>
              </a:rPr>
              <a:t>Find the Roots of a Polynomial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79413" y="1125538"/>
            <a:ext cx="81248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For higher degree polynomials, finding the roots (real and imaginary) is easier if we know one of the roots.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87375" y="2260600"/>
            <a:ext cx="76596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Calibri" panose="020F0502020204030204" pitchFamily="34" charset="0"/>
              </a:rPr>
              <a:t>Descartes’ Rule of Signs can help get you started.  Complete the table below:</a:t>
            </a:r>
          </a:p>
        </p:txBody>
      </p:sp>
      <p:graphicFrame>
        <p:nvGraphicFramePr>
          <p:cNvPr id="83973" name="Object 9"/>
          <p:cNvGraphicFramePr>
            <a:graphicFrameLocks noChangeAspect="1"/>
          </p:cNvGraphicFramePr>
          <p:nvPr/>
        </p:nvGraphicFramePr>
        <p:xfrm>
          <a:off x="1312863" y="3327400"/>
          <a:ext cx="6934200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Document" r:id="rId3" imgW="6239256" imgH="2157984" progId="Word.Document.8">
                  <p:embed/>
                </p:oleObj>
              </mc:Choice>
              <mc:Fallback>
                <p:oleObj name="Document" r:id="rId3" imgW="6239256" imgH="2157984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3327400"/>
                        <a:ext cx="6934200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1390650"/>
            <a:ext cx="2438400" cy="579438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3300"/>
                </a:solidFill>
              </a:rPr>
              <a:t>Find all zeros.</a:t>
            </a: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370263" y="1390650"/>
          <a:ext cx="4029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1390650"/>
                        <a:ext cx="40290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28600" y="161925"/>
            <a:ext cx="8382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A polynomial of degree </a:t>
            </a:r>
            <a:r>
              <a:rPr lang="en-US" altLang="en-US" sz="2400" b="1" i="1" dirty="0">
                <a:latin typeface="Arial" panose="020B0604020202020204" pitchFamily="34" charset="0"/>
              </a:rPr>
              <a:t>n </a:t>
            </a:r>
            <a:r>
              <a:rPr lang="en-US" altLang="en-US" sz="2400" b="1" dirty="0">
                <a:latin typeface="Arial" panose="020B0604020202020204" pitchFamily="34" charset="0"/>
              </a:rPr>
              <a:t>can have </a:t>
            </a:r>
            <a:r>
              <a:rPr lang="en-US" altLang="en-US" sz="2400" b="1" u="sng" dirty="0">
                <a:latin typeface="Arial" panose="020B0604020202020204" pitchFamily="34" charset="0"/>
              </a:rPr>
              <a:t>at most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>
                <a:latin typeface="Arial" panose="020B0604020202020204" pitchFamily="34" charset="0"/>
              </a:rPr>
              <a:t>n</a:t>
            </a:r>
            <a:r>
              <a:rPr lang="en-US" altLang="en-US" sz="2400" b="1" dirty="0">
                <a:latin typeface="Arial" panose="020B0604020202020204" pitchFamily="34" charset="0"/>
              </a:rPr>
              <a:t>-1 turning points. This doesn’t mean it has that many turning points but that’s the </a:t>
            </a:r>
            <a:r>
              <a:rPr lang="en-US" altLang="en-US" sz="2400" b="1" u="sng" dirty="0">
                <a:latin typeface="Arial" panose="020B0604020202020204" pitchFamily="34" charset="0"/>
              </a:rPr>
              <a:t>most</a:t>
            </a:r>
            <a:r>
              <a:rPr lang="en-US" altLang="en-US" sz="2400" b="1" dirty="0">
                <a:latin typeface="Arial" panose="020B0604020202020204" pitchFamily="34" charset="0"/>
              </a:rPr>
              <a:t> it can have.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81075" y="1638300"/>
          <a:ext cx="64563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6" name="Equation" r:id="rId3" imgW="2019300" imgH="228600" progId="Equation.DSMT4">
                  <p:embed/>
                </p:oleObj>
              </mc:Choice>
              <mc:Fallback>
                <p:oleObj name="Equation" r:id="rId3" imgW="20193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638300"/>
                        <a:ext cx="64563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665413" y="1635125"/>
            <a:ext cx="228600" cy="381000"/>
          </a:xfrm>
          <a:prstGeom prst="ellips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2690813"/>
            <a:ext cx="8610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degree is 4 which is even and the coefficient is positive so the graph will look like </a:t>
            </a:r>
            <a:r>
              <a:rPr lang="en-US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x</a:t>
            </a:r>
            <a:r>
              <a:rPr lang="en-US" altLang="en-US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looks off to the left and off to the right.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57200" y="4724400"/>
            <a:ext cx="26019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The graph can have at most 3 turning points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858000" y="4572000"/>
            <a:ext cx="228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How do we determine what it looks like near the middle?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263900" y="4114800"/>
            <a:ext cx="34544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029200" y="4267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3429000" y="5562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3733800" y="4343400"/>
            <a:ext cx="228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019800" y="4419600"/>
            <a:ext cx="18415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utoUpdateAnimBg="0"/>
      <p:bldP spid="14352" grpId="0" autoUpdateAnimBg="0"/>
      <p:bldP spid="14354" grpId="0" autoUpdateAnimBg="0"/>
      <p:bldP spid="14348" grpId="0" animBg="1"/>
      <p:bldP spid="14356" grpId="0" animBg="1"/>
      <p:bldP spid="14357" grpId="0" animBg="1"/>
      <p:bldP spid="14349" grpId="0" animBg="1"/>
      <p:bldP spid="1435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33400" y="7620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 intercepts would be useful and we know how to find those.  To find the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y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intercept we put 0 in for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066800" y="0"/>
          <a:ext cx="64563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Equation" r:id="rId3" imgW="2019300" imgH="228600" progId="Equation.DSMT4">
                  <p:embed/>
                </p:oleObj>
              </mc:Choice>
              <mc:Fallback>
                <p:oleObj name="Equation" r:id="rId3" imgW="20193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4563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1524000"/>
          <a:ext cx="82026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3" name="Equation" r:id="rId5" imgW="2565400" imgH="241300" progId="Equation.DSMT4">
                  <p:embed/>
                </p:oleObj>
              </mc:Choice>
              <mc:Fallback>
                <p:oleObj name="Equation" r:id="rId5" imgW="2565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20261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5453063" y="2997200"/>
            <a:ext cx="3454400" cy="2743200"/>
            <a:chOff x="2056" y="2592"/>
            <a:chExt cx="2176" cy="1728"/>
          </a:xfrm>
        </p:grpSpPr>
        <p:sp>
          <p:nvSpPr>
            <p:cNvPr id="87056" name="Rectangle 10"/>
            <p:cNvSpPr>
              <a:spLocks noChangeArrowheads="1"/>
            </p:cNvSpPr>
            <p:nvPr/>
          </p:nvSpPr>
          <p:spPr bwMode="auto">
            <a:xfrm>
              <a:off x="2056" y="2592"/>
              <a:ext cx="2176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7057" name="Line 11"/>
            <p:cNvSpPr>
              <a:spLocks noChangeShapeType="1"/>
            </p:cNvSpPr>
            <p:nvPr/>
          </p:nvSpPr>
          <p:spPr bwMode="auto">
            <a:xfrm flipH="1" flipV="1">
              <a:off x="2352" y="2736"/>
              <a:ext cx="144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Line 12"/>
            <p:cNvSpPr>
              <a:spLocks noChangeShapeType="1"/>
            </p:cNvSpPr>
            <p:nvPr/>
          </p:nvSpPr>
          <p:spPr bwMode="auto">
            <a:xfrm flipV="1">
              <a:off x="3792" y="2784"/>
              <a:ext cx="116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Line 13"/>
            <p:cNvSpPr>
              <a:spLocks noChangeShapeType="1"/>
            </p:cNvSpPr>
            <p:nvPr/>
          </p:nvSpPr>
          <p:spPr bwMode="auto">
            <a:xfrm>
              <a:off x="3168" y="2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Line 14"/>
            <p:cNvSpPr>
              <a:spLocks noChangeShapeType="1"/>
            </p:cNvSpPr>
            <p:nvPr/>
          </p:nvSpPr>
          <p:spPr bwMode="auto">
            <a:xfrm>
              <a:off x="2160" y="350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7148513" y="31305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281863" y="3073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(0,30)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04800" y="22860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To find the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intercept we put 0 in for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.  </a:t>
            </a:r>
          </a:p>
        </p:txBody>
      </p: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1139825" y="44450"/>
          <a:ext cx="6477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4" name="Equation" r:id="rId7" imgW="1752600" imgH="215900" progId="Equation.DSMT4">
                  <p:embed/>
                </p:oleObj>
              </mc:Choice>
              <mc:Fallback>
                <p:oleObj name="Equation" r:id="rId7" imgW="1752600" imgH="215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44450"/>
                        <a:ext cx="6477000" cy="862013"/>
                      </a:xfrm>
                      <a:prstGeom prst="rect">
                        <a:avLst/>
                      </a:prstGeom>
                      <a:solidFill>
                        <a:srgbClr val="8EFFE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6367463" y="436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7616825" y="4373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8167688" y="43592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6929438" y="43719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71463" y="3032125"/>
            <a:ext cx="4724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 Black" panose="020B0A04020102020204" pitchFamily="34" charset="0"/>
              </a:rPr>
              <a:t>Connect all of these with a smooth curve through the intercepts that has the correct left and right hand behavior.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 Black" panose="020B0A04020102020204" pitchFamily="34" charset="0"/>
              </a:rPr>
              <a:t>To pass through these points, it will have 3 turns</a:t>
            </a:r>
            <a:endParaRPr lang="en-US" altLang="en-US" sz="200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3771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utoUpdateAnimBg="0"/>
      <p:bldP spid="15378" grpId="0" autoUpdateAnimBg="0"/>
      <p:bldP spid="15380" grpId="0" animBg="1"/>
      <p:bldP spid="15381" grpId="0" animBg="1"/>
      <p:bldP spid="15382" grpId="0" animBg="1"/>
      <p:bldP spid="15383" grpId="0" animBg="1"/>
      <p:bldP spid="1538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23875" y="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Steps for Graphing a Polynomial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0075" y="609600"/>
            <a:ext cx="7772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Determine left and right hand behaviour by looking at the highest power on x and the sign of that term.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0075" y="15240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Determine maximum number of turning points in graph by subtracting 1 from the degree.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00075" y="2438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Find and plot </a:t>
            </a:r>
            <a:r>
              <a:rPr lang="en-US" altLang="en-US" sz="2400" i="1">
                <a:latin typeface="Arial" panose="020B0604020202020204" pitchFamily="34" charset="0"/>
              </a:rPr>
              <a:t>y</a:t>
            </a:r>
            <a:r>
              <a:rPr lang="en-US" altLang="en-US" sz="2400">
                <a:latin typeface="Arial" panose="020B0604020202020204" pitchFamily="34" charset="0"/>
              </a:rPr>
              <a:t> intercept by putting 0 in for 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0075" y="29718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Find the zeros (</a:t>
            </a:r>
            <a:r>
              <a:rPr lang="en-US" altLang="en-US" sz="2400" i="1">
                <a:latin typeface="Arial" panose="020B0604020202020204" pitchFamily="34" charset="0"/>
              </a:rPr>
              <a:t>x</a:t>
            </a:r>
            <a:r>
              <a:rPr lang="en-US" altLang="en-US" sz="2400">
                <a:latin typeface="Arial" panose="020B0604020202020204" pitchFamily="34" charset="0"/>
              </a:rPr>
              <a:t> intercepts) by setting polynomial = 0 and solving.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0075" y="3962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Determine multiplicity of zeros.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0075" y="4724400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Join the points together in a smooth curve touching or crossing zeros depending on multiplicity and using left and right hand behavior as a guide.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841500" y="-3175"/>
          <a:ext cx="4876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-3175"/>
                        <a:ext cx="4876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175" y="-63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Let’s graph:</a:t>
            </a:r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362075"/>
            <a:ext cx="369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75" y="1001713"/>
            <a:ext cx="52705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Steps: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Factor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Find &amp; plot roots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Determine the multiplicity of the roots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Find &amp; plot y-intercept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Determine the end behavior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3200" dirty="0"/>
              <a:t>Connect all the information above with a smooth curve</a:t>
            </a:r>
          </a:p>
          <a:p>
            <a:pPr marL="342900" indent="-342900">
              <a:buFontTx/>
              <a:buAutoNum type="arabicParenR"/>
              <a:defRPr/>
            </a:pPr>
            <a:endParaRPr lang="en-US" sz="3200" dirty="0"/>
          </a:p>
          <a:p>
            <a:pPr marL="342900" indent="-342900">
              <a:buFontTx/>
              <a:buAutoNum type="arabicParenR"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72528" y="214313"/>
            <a:ext cx="8771447" cy="1462087"/>
          </a:xfrm>
        </p:spPr>
        <p:txBody>
          <a:bodyPr/>
          <a:lstStyle/>
          <a:p>
            <a:pPr algn="ctr"/>
            <a:r>
              <a:rPr lang="en-US" altLang="en-US" dirty="0" smtClean="0"/>
              <a:t>More NON-examples </a:t>
            </a:r>
            <a:r>
              <a:rPr lang="en-US" altLang="en-US" dirty="0" smtClean="0"/>
              <a:t>of graphs of non-polynomial functions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905000"/>
            <a:ext cx="74803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514600" y="228600"/>
          <a:ext cx="4876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1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4876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Let’s graph: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Determine left and right hand behavior by looking at the highest power on x and the sign of that term.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62000" y="4267200"/>
            <a:ext cx="3181350" cy="2324100"/>
            <a:chOff x="2056" y="2592"/>
            <a:chExt cx="2176" cy="1728"/>
          </a:xfrm>
        </p:grpSpPr>
        <p:sp>
          <p:nvSpPr>
            <p:cNvPr id="90137" name="Rectangle 6"/>
            <p:cNvSpPr>
              <a:spLocks noChangeArrowheads="1"/>
            </p:cNvSpPr>
            <p:nvPr/>
          </p:nvSpPr>
          <p:spPr bwMode="auto">
            <a:xfrm>
              <a:off x="2056" y="2592"/>
              <a:ext cx="2176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0138" name="Line 7"/>
            <p:cNvSpPr>
              <a:spLocks noChangeShapeType="1"/>
            </p:cNvSpPr>
            <p:nvPr/>
          </p:nvSpPr>
          <p:spPr bwMode="auto">
            <a:xfrm>
              <a:off x="3168" y="2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Line 8"/>
            <p:cNvSpPr>
              <a:spLocks noChangeShapeType="1"/>
            </p:cNvSpPr>
            <p:nvPr/>
          </p:nvSpPr>
          <p:spPr bwMode="auto">
            <a:xfrm>
              <a:off x="2160" y="3504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3429000" y="4533900"/>
            <a:ext cx="762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 flipV="1">
            <a:off x="1066800" y="4533900"/>
            <a:ext cx="152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1143000" y="4572000"/>
            <a:ext cx="2057400" cy="1549400"/>
          </a:xfrm>
          <a:custGeom>
            <a:avLst/>
            <a:gdLst>
              <a:gd name="T0" fmla="*/ 0 w 1296"/>
              <a:gd name="T1" fmla="*/ 0 h 976"/>
              <a:gd name="T2" fmla="*/ 483870000 w 1296"/>
              <a:gd name="T3" fmla="*/ 1693545000 h 976"/>
              <a:gd name="T4" fmla="*/ 1088707500 w 1296"/>
              <a:gd name="T5" fmla="*/ 2147483646 h 976"/>
              <a:gd name="T6" fmla="*/ 1935480000 w 1296"/>
              <a:gd name="T7" fmla="*/ 1451610000 h 976"/>
              <a:gd name="T8" fmla="*/ 2147483646 w 1296"/>
              <a:gd name="T9" fmla="*/ 2147483646 h 976"/>
              <a:gd name="T10" fmla="*/ 2147483646 w 1296"/>
              <a:gd name="T11" fmla="*/ 1451610000 h 976"/>
              <a:gd name="T12" fmla="*/ 2147483646 w 1296"/>
              <a:gd name="T13" fmla="*/ 241935000 h 9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6" h="976">
                <a:moveTo>
                  <a:pt x="0" y="0"/>
                </a:moveTo>
                <a:cubicBezTo>
                  <a:pt x="60" y="256"/>
                  <a:pt x="120" y="512"/>
                  <a:pt x="192" y="672"/>
                </a:cubicBezTo>
                <a:cubicBezTo>
                  <a:pt x="264" y="832"/>
                  <a:pt x="336" y="976"/>
                  <a:pt x="432" y="960"/>
                </a:cubicBezTo>
                <a:cubicBezTo>
                  <a:pt x="528" y="944"/>
                  <a:pt x="672" y="584"/>
                  <a:pt x="768" y="576"/>
                </a:cubicBezTo>
                <a:cubicBezTo>
                  <a:pt x="864" y="568"/>
                  <a:pt x="936" y="912"/>
                  <a:pt x="1008" y="912"/>
                </a:cubicBezTo>
                <a:cubicBezTo>
                  <a:pt x="1080" y="912"/>
                  <a:pt x="1152" y="712"/>
                  <a:pt x="1200" y="576"/>
                </a:cubicBezTo>
                <a:cubicBezTo>
                  <a:pt x="1248" y="440"/>
                  <a:pt x="1272" y="268"/>
                  <a:pt x="1296" y="96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1314450" y="5429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2305050" y="54149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2971800" y="5419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6957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914400" y="1905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Multiplying out, highest power would be </a:t>
            </a:r>
            <a:r>
              <a:rPr lang="en-US" alt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 baseline="30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85800" y="1066800"/>
            <a:ext cx="8153400" cy="13700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Determine maximum number of turns in graph by subtracting 1 from the degree.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914400" y="19812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Degree is 4 so maximum number of turns is 3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04800" y="1117600"/>
            <a:ext cx="8458200" cy="15525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Find and plot </a:t>
            </a: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intercept by putting 0 in for </a:t>
            </a: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400" i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914400" y="1600200"/>
          <a:ext cx="51085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2" name="Equation" r:id="rId6" imgW="1587500" imgH="228600" progId="Equation.DSMT4">
                  <p:embed/>
                </p:oleObj>
              </mc:Choice>
              <mc:Fallback>
                <p:oleObj name="Equation" r:id="rId6" imgW="15875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510857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04800" y="1143000"/>
            <a:ext cx="8153400" cy="13700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Find the zeros (</a:t>
            </a:r>
            <a:r>
              <a:rPr lang="en-US" altLang="en-US" sz="2400" i="1">
                <a:solidFill>
                  <a:schemeClr val="accent2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intercepts) by setting polynomial = 0 and solving.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1600200" y="1600200"/>
          <a:ext cx="32210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3" name="Equation" r:id="rId8" imgW="1168400" imgH="228600" progId="Equation.DSMT4">
                  <p:embed/>
                </p:oleObj>
              </mc:Choice>
              <mc:Fallback>
                <p:oleObj name="Equation" r:id="rId8" imgW="11684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322103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257800" y="175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Zeros are:  0, 3, -4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28600" y="1219200"/>
            <a:ext cx="8458200" cy="10048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Determine multiplicity of zeros.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800600" y="1219200"/>
            <a:ext cx="365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 multiplicity 2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(touches)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 multiplicity 1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(crosses)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/>
            </a:r>
            <a:b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-4 multiplicity 1 </a:t>
            </a:r>
            <a:r>
              <a:rPr lang="en-US" altLang="en-US" sz="1800" b="1">
                <a:solidFill>
                  <a:srgbClr val="FFFF00"/>
                </a:solidFill>
                <a:latin typeface="Arial" panose="020B0604020202020204" pitchFamily="34" charset="0"/>
              </a:rPr>
              <a:t>(crosses)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04800" y="1143000"/>
            <a:ext cx="8229600" cy="17351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Join the points together in a smooth curve touching or crossing zeros depending on multiplicity and using left and right hand behaviour as a guide.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52400" y="2438400"/>
            <a:ext cx="8686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Arial" panose="020B0604020202020204" pitchFamily="34" charset="0"/>
              </a:rPr>
              <a:t>Here is the actual graph.  We did pretty good.  If we’d wanted to be more accurate on how low to go before turning we could have plugged in an</a:t>
            </a:r>
            <a:r>
              <a:rPr lang="en-US" altLang="en-US" sz="2000" b="1" i="1">
                <a:solidFill>
                  <a:srgbClr val="CC3300"/>
                </a:solidFill>
                <a:latin typeface="Arial" panose="020B0604020202020204" pitchFamily="34" charset="0"/>
              </a:rPr>
              <a:t> x</a:t>
            </a:r>
            <a:r>
              <a:rPr lang="en-US" altLang="en-US" sz="2000" b="1">
                <a:solidFill>
                  <a:srgbClr val="CC3300"/>
                </a:solidFill>
                <a:latin typeface="Arial" panose="020B0604020202020204" pitchFamily="34" charset="0"/>
              </a:rPr>
              <a:t> value somewhere between the zeros and found the </a:t>
            </a:r>
            <a:r>
              <a:rPr lang="en-US" altLang="en-US" sz="2000" b="1" i="1">
                <a:solidFill>
                  <a:srgbClr val="CC3300"/>
                </a:solidFill>
                <a:latin typeface="Arial" panose="020B0604020202020204" pitchFamily="34" charset="0"/>
              </a:rPr>
              <a:t>y </a:t>
            </a:r>
            <a:r>
              <a:rPr lang="en-US" altLang="en-US" sz="2000" b="1">
                <a:solidFill>
                  <a:srgbClr val="CC3300"/>
                </a:solidFill>
                <a:latin typeface="Arial" panose="020B0604020202020204" pitchFamily="34" charset="0"/>
              </a:rPr>
              <a:t>value.  We are not going to be picky about this though since there is a great method in calculus for finding these maxima and minima.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6" grpId="0" animBg="1"/>
      <p:bldP spid="19467" grpId="0" animBg="1"/>
      <p:bldP spid="19482" grpId="0" animBg="1"/>
      <p:bldP spid="19478" grpId="0" animBg="1"/>
      <p:bldP spid="19473" grpId="0" animBg="1"/>
      <p:bldP spid="19477" grpId="0" animBg="1"/>
      <p:bldP spid="19465" grpId="0" autoUpdateAnimBg="0"/>
      <p:bldP spid="19468" grpId="0" animBg="1" autoUpdateAnimBg="0"/>
      <p:bldP spid="19470" grpId="0" autoUpdateAnimBg="0"/>
      <p:bldP spid="19471" grpId="0" animBg="1" autoUpdateAnimBg="0"/>
      <p:bldP spid="19474" grpId="0" animBg="1" autoUpdateAnimBg="0"/>
      <p:bldP spid="19479" grpId="0" autoUpdateAnimBg="0"/>
      <p:bldP spid="19480" grpId="0" animBg="1" autoUpdateAnimBg="0"/>
      <p:bldP spid="19476" grpId="0" autoUpdateAnimBg="0"/>
      <p:bldP spid="19481" grpId="0" animBg="1" autoUpdateAnimBg="0"/>
      <p:bldP spid="19485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71450" y="192088"/>
            <a:ext cx="874395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What is we thought backwards?  Given the zeros and the degree can you come up with a polynomial?  Find a polynomial of degree 3 that has zeros –1, 2 and 3.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610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What would the function look like in factored form to have the zeros given above?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828800" y="3200400"/>
          <a:ext cx="49022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7" name="Equation" r:id="rId3" imgW="1574117" imgH="215806" progId="Equation.DSMT4">
                  <p:embed/>
                </p:oleObj>
              </mc:Choice>
              <mc:Fallback>
                <p:oleObj name="Equation" r:id="rId3" imgW="157411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00400"/>
                        <a:ext cx="49022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Multiply this out to get the polynomial.  </a:t>
            </a: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828800" y="5334000"/>
          <a:ext cx="43481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5" imgW="1397000" imgH="228600" progId="Equation.DSMT4">
                  <p:embed/>
                </p:oleObj>
              </mc:Choice>
              <mc:Fallback>
                <p:oleObj name="Equation" r:id="rId5" imgW="1397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434816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/>
              <a:t>Guidelines for Sketching Graphs Polynomial Functions</a:t>
            </a:r>
            <a:endParaRPr lang="en-US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/>
          <a:lstStyle/>
          <a:p>
            <a:r>
              <a:rPr lang="en-US" altLang="en-US" u="sng" smtClean="0"/>
              <a:t>Zeros</a:t>
            </a:r>
            <a:r>
              <a:rPr lang="en-US" altLang="en-US" smtClean="0"/>
              <a:t>:  Factor the polynomial to find all its real zeros; these are the x-intercepts of the graphs.</a:t>
            </a:r>
          </a:p>
          <a:p>
            <a:r>
              <a:rPr lang="en-US" altLang="en-US" u="sng" smtClean="0"/>
              <a:t>Multiplicities</a:t>
            </a:r>
            <a:r>
              <a:rPr lang="en-US" altLang="en-US" smtClean="0"/>
              <a:t>: Determine if the graph crosses or bounces at the zeros.</a:t>
            </a:r>
          </a:p>
          <a:p>
            <a:r>
              <a:rPr lang="en-US" altLang="en-US" u="sng" smtClean="0"/>
              <a:t>End Behavior:</a:t>
            </a:r>
            <a:r>
              <a:rPr lang="en-US" altLang="en-US" smtClean="0"/>
              <a:t>  Determine the end behavior of the polynomial.</a:t>
            </a:r>
          </a:p>
          <a:p>
            <a:r>
              <a:rPr lang="en-US" altLang="en-US" u="sng" smtClean="0"/>
              <a:t>Graph:</a:t>
            </a:r>
            <a:r>
              <a:rPr lang="en-US" altLang="en-US" smtClean="0"/>
              <a:t>  Sketch a smooth curve utilizing the behavior at the zeros and exhibits the required end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End Behavior/Multiplicity Practice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For each of the equations: </a:t>
            </a:r>
            <a:br>
              <a:rPr lang="en-US" altLang="en-US" smtClean="0"/>
            </a:br>
            <a:r>
              <a:rPr lang="en-US" altLang="en-US" smtClean="0"/>
              <a:t>(a)Find the real zeros of f(x) and the multiplicity of each zero.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(b) Determine whether the graph crosses or touches the x-axis at the x-intercepts.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(c) Determine the end behavior of f(x).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/>
              <a:t>(d) Sketch a graph of f(x) by hand. (Check using your calculator!)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261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24000"/>
            <a:ext cx="4838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Content Placeholder 2"/>
          <p:cNvSpPr txBox="1">
            <a:spLocks/>
          </p:cNvSpPr>
          <p:nvPr/>
        </p:nvSpPr>
        <p:spPr bwMode="auto">
          <a:xfrm>
            <a:off x="76200" y="923925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(a)Find the real zeros of f(x) and the multiplicity of each zero.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(b) Determine whether the graph crosses or touches the x-axis at the x-intercepts.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(c) Determine the end behavior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(d) Sketch a graph of f(x) by hand. (Check using your calculator!)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809875"/>
            <a:ext cx="4838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Content Placeholder 2"/>
          <p:cNvSpPr txBox="1">
            <a:spLocks/>
          </p:cNvSpPr>
          <p:nvPr/>
        </p:nvSpPr>
        <p:spPr bwMode="auto">
          <a:xfrm>
            <a:off x="76200" y="2206625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(a)Find the real zeros of f(x) and the multiplicity of each zero.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(b) Determine whether the graph crosses or touches the x-axis at the x-intercepts.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(c) Determine the end behavior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(d) Sketch a graph of f(x) by hand. (Check using your calculator!)</a:t>
            </a:r>
          </a:p>
        </p:txBody>
      </p:sp>
      <p:sp>
        <p:nvSpPr>
          <p:cNvPr id="95236" name="TextBox 2"/>
          <p:cNvSpPr txBox="1">
            <a:spLocks noChangeArrowheads="1"/>
          </p:cNvSpPr>
          <p:nvPr/>
        </p:nvSpPr>
        <p:spPr bwMode="auto">
          <a:xfrm>
            <a:off x="-196850" y="76200"/>
            <a:ext cx="9372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800" dirty="0"/>
              <a:t>Warm </a:t>
            </a:r>
            <a:r>
              <a:rPr lang="en-US" altLang="en-US" sz="4800" dirty="0" smtClean="0"/>
              <a:t>up 5/4 </a:t>
            </a:r>
            <a:endParaRPr lang="en-US" altLang="en-US" sz="4800" dirty="0"/>
          </a:p>
          <a:p>
            <a:pPr algn="ctr"/>
            <a:r>
              <a:rPr lang="en-US" altLang="en-US" sz="3200" dirty="0"/>
              <a:t>Sketch a graph (by hand) of the following function:</a:t>
            </a:r>
          </a:p>
          <a:p>
            <a:pPr algn="ctr"/>
            <a:r>
              <a:rPr lang="en-US" altLang="en-US" sz="3200" dirty="0"/>
              <a:t>f(x) =x(x-3)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(x</a:t>
            </a:r>
            <a:r>
              <a:rPr lang="en-US" altLang="en-US" sz="3200" baseline="30000" dirty="0"/>
              <a:t>2</a:t>
            </a:r>
            <a:r>
              <a:rPr lang="en-US" altLang="en-US" sz="3200" dirty="0"/>
              <a:t>+4) </a:t>
            </a:r>
          </a:p>
        </p:txBody>
      </p:sp>
      <p:sp>
        <p:nvSpPr>
          <p:cNvPr id="7" name="Freeform 6"/>
          <p:cNvSpPr/>
          <p:nvPr/>
        </p:nvSpPr>
        <p:spPr>
          <a:xfrm>
            <a:off x="7810500" y="4178300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8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24000"/>
            <a:ext cx="4838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Content Placeholder 2"/>
          <p:cNvSpPr txBox="1">
            <a:spLocks/>
          </p:cNvSpPr>
          <p:nvPr/>
        </p:nvSpPr>
        <p:spPr bwMode="auto">
          <a:xfrm>
            <a:off x="76200" y="923925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(a)Find the real zeros of f(x) and the multiplicity of each zero.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(b) Determine whether the graph crosses or touches the x-axis at the x-intercepts.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(c) Determine the end behavior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(d) Sketch a graph of f(x) by hand. (Check using your calculator!)</a:t>
            </a:r>
          </a:p>
        </p:txBody>
      </p:sp>
      <p:pic>
        <p:nvPicPr>
          <p:cNvPr id="962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325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524000"/>
            <a:ext cx="4838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Content Placeholder 2"/>
          <p:cNvSpPr txBox="1">
            <a:spLocks/>
          </p:cNvSpPr>
          <p:nvPr/>
        </p:nvSpPr>
        <p:spPr bwMode="auto">
          <a:xfrm>
            <a:off x="76200" y="923925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(a)Find the real zeros of f(x) and the multiplicity of each zero.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(b) Determine whether the graph crosses or touches the x-axis at the x-intercepts. 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(c) Determine the end behavior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endParaRPr lang="en-US" altLang="en-US" sz="2400"/>
          </a:p>
          <a:p>
            <a:pPr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/>
              <a:t>(d) Sketch a graph of f(x) by hand. (Check using your calculator!)</a:t>
            </a: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28575"/>
            <a:ext cx="39989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2197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1200"/>
            <a:ext cx="47704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205288"/>
            <a:ext cx="55181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TextBox 4"/>
          <p:cNvSpPr txBox="1">
            <a:spLocks noChangeArrowheads="1"/>
          </p:cNvSpPr>
          <p:nvPr/>
        </p:nvSpPr>
        <p:spPr bwMode="auto">
          <a:xfrm>
            <a:off x="3059113" y="144463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1)</a:t>
            </a:r>
          </a:p>
        </p:txBody>
      </p:sp>
      <p:sp>
        <p:nvSpPr>
          <p:cNvPr id="98310" name="TextBox 5"/>
          <p:cNvSpPr txBox="1">
            <a:spLocks noChangeArrowheads="1"/>
          </p:cNvSpPr>
          <p:nvPr/>
        </p:nvSpPr>
        <p:spPr bwMode="auto">
          <a:xfrm>
            <a:off x="0" y="1885950"/>
            <a:ext cx="89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2)</a:t>
            </a:r>
          </a:p>
        </p:txBody>
      </p:sp>
      <p:sp>
        <p:nvSpPr>
          <p:cNvPr id="98311" name="TextBox 6"/>
          <p:cNvSpPr txBox="1">
            <a:spLocks noChangeArrowheads="1"/>
          </p:cNvSpPr>
          <p:nvPr/>
        </p:nvSpPr>
        <p:spPr bwMode="auto">
          <a:xfrm>
            <a:off x="3200400" y="4267200"/>
            <a:ext cx="89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/>
              <a:t>3)</a:t>
            </a:r>
          </a:p>
        </p:txBody>
      </p:sp>
      <p:sp>
        <p:nvSpPr>
          <p:cNvPr id="8" name="Rectangle 7"/>
          <p:cNvSpPr/>
          <p:nvPr/>
        </p:nvSpPr>
        <p:spPr>
          <a:xfrm rot="19925521">
            <a:off x="-125335" y="56970"/>
            <a:ext cx="344196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Warm 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UP</a:t>
            </a:r>
          </a:p>
          <a:p>
            <a:pPr algn="ctr">
              <a:defRPr/>
            </a:pP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5/5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BFBFBF"/>
                </a:solidFill>
              </a:rPr>
              <a:t>POLYNOMIALS and THEOREMS</a:t>
            </a:r>
            <a:br>
              <a:rPr lang="en-US" altLang="en-US" sz="3600" smtClean="0">
                <a:solidFill>
                  <a:srgbClr val="BFBFBF"/>
                </a:solidFill>
              </a:rPr>
            </a:br>
            <a:r>
              <a:rPr lang="en-US" altLang="en-US" sz="3600" smtClean="0">
                <a:solidFill>
                  <a:srgbClr val="BFBFBF"/>
                </a:solidFill>
              </a:rPr>
              <a:t>Theorems of Polynomial Equations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334963" y="1828800"/>
            <a:ext cx="8474075" cy="3316288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4 BIG Theorems to know about Polynomials</a:t>
            </a:r>
          </a:p>
          <a:p>
            <a:pPr marL="609600" indent="-609600" algn="ctr" eaLnBrk="1" hangingPunct="1">
              <a:buFontTx/>
              <a:buAutoNum type="arabicParenR"/>
              <a:defRPr/>
            </a:pPr>
            <a:r>
              <a:rPr lang="en-US" dirty="0" smtClean="0"/>
              <a:t>Rational Root Theorem</a:t>
            </a:r>
          </a:p>
          <a:p>
            <a:pPr marL="609600" indent="-609600" algn="ctr">
              <a:buFontTx/>
              <a:buAutoNum type="arabicParenR"/>
              <a:defRPr/>
            </a:pPr>
            <a:r>
              <a:rPr lang="en-US" dirty="0"/>
              <a:t>Descartes Rule</a:t>
            </a:r>
          </a:p>
          <a:p>
            <a:pPr marL="609600" indent="-609600" algn="ctr" eaLnBrk="1" hangingPunct="1">
              <a:buFontTx/>
              <a:buAutoNum type="arabicParenR"/>
              <a:defRPr/>
            </a:pPr>
            <a:r>
              <a:rPr lang="en-US" dirty="0" smtClean="0"/>
              <a:t>Irrational Root Theorem</a:t>
            </a:r>
          </a:p>
          <a:p>
            <a:pPr marL="609600" indent="-609600" algn="ctr" eaLnBrk="1" hangingPunct="1">
              <a:buFontTx/>
              <a:buAutoNum type="arabicParenR"/>
              <a:defRPr/>
            </a:pPr>
            <a:r>
              <a:rPr lang="en-US" dirty="0" smtClean="0"/>
              <a:t>Imaginary Root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7142" y="-731044"/>
            <a:ext cx="7793037" cy="1462087"/>
          </a:xfrm>
        </p:spPr>
        <p:txBody>
          <a:bodyPr/>
          <a:lstStyle/>
          <a:p>
            <a:r>
              <a:rPr lang="en-US" altLang="en-US" b="1" u="sng" smtClean="0"/>
              <a:t>Graphs of Polynomials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13" y="844520"/>
            <a:ext cx="8522029" cy="45124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graphs of polynomials of degree 0 or 1 are lines.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graphs of polynomials of degree 2 are parabolas. 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greater the degree of the polynomial, the more complicated its graph can be.  </a:t>
            </a:r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graph of a polynomial function is always a smooth curve; that is it has no breaks or corners.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8232775" cy="4267200"/>
          </a:xfrm>
        </p:spPr>
        <p:txBody>
          <a:bodyPr/>
          <a:lstStyle/>
          <a:p>
            <a:pPr marL="319088" indent="-319088" eaLnBrk="1" hangingPunct="1"/>
            <a:r>
              <a:rPr lang="en-US" altLang="en-US" smtClean="0"/>
              <a:t>For a polynomial</a:t>
            </a:r>
          </a:p>
          <a:p>
            <a:pPr marL="319088" indent="-319088" eaLnBrk="1" hangingPunct="1"/>
            <a:r>
              <a:rPr lang="en-US" altLang="en-US" smtClean="0"/>
              <a:t>If 		is a root,  then 		is also a root</a:t>
            </a:r>
          </a:p>
          <a:p>
            <a:pPr marL="319088" indent="-319088" eaLnBrk="1" hangingPunct="1"/>
            <a:r>
              <a:rPr lang="en-US" altLang="en-US" b="1" u="sng" smtClean="0"/>
              <a:t>Irrationals always come in pairs</a:t>
            </a:r>
            <a:r>
              <a:rPr lang="en-US" altLang="en-US" smtClean="0"/>
              <a:t>. Real values do not. These are called CONJUGATES</a:t>
            </a:r>
          </a:p>
        </p:txBody>
      </p:sp>
      <p:graphicFrame>
        <p:nvGraphicFramePr>
          <p:cNvPr id="102403" name="Object 4"/>
          <p:cNvGraphicFramePr>
            <a:graphicFrameLocks noChangeAspect="1"/>
          </p:cNvGraphicFramePr>
          <p:nvPr/>
        </p:nvGraphicFramePr>
        <p:xfrm>
          <a:off x="4038600" y="1676400"/>
          <a:ext cx="41322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Equation" r:id="rId3" imgW="2108200" imgH="241300" progId="Equation.DSMT4">
                  <p:embed/>
                </p:oleObj>
              </mc:Choice>
              <mc:Fallback>
                <p:oleObj name="Equation" r:id="rId3" imgW="21082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0"/>
                        <a:ext cx="41322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1"/>
          <p:cNvGraphicFramePr>
            <a:graphicFrameLocks noChangeAspect="1"/>
          </p:cNvGraphicFramePr>
          <p:nvPr/>
        </p:nvGraphicFramePr>
        <p:xfrm>
          <a:off x="1143000" y="2132013"/>
          <a:ext cx="1206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2013"/>
                        <a:ext cx="1206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00600" y="2130425"/>
          <a:ext cx="1206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30425"/>
                        <a:ext cx="1206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Irrational Root Theorem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  <a:extLst/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dirty="0" smtClean="0">
                <a:solidFill>
                  <a:schemeClr val="accent1">
                    <a:satMod val="150000"/>
                  </a:schemeClr>
                </a:solidFill>
              </a:rPr>
              <a:t>Examples:</a:t>
            </a:r>
            <a:endParaRPr lang="en-US" sz="4500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533400" y="1603375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1. If a polynomial has a root</a:t>
            </a:r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914400" y="2289175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Other roots</a:t>
            </a:r>
          </a:p>
        </p:txBody>
      </p:sp>
      <p:sp>
        <p:nvSpPr>
          <p:cNvPr id="103429" name="Text Box 20"/>
          <p:cNvSpPr txBox="1">
            <a:spLocks noChangeArrowheads="1"/>
          </p:cNvSpPr>
          <p:nvPr/>
        </p:nvSpPr>
        <p:spPr bwMode="auto">
          <a:xfrm>
            <a:off x="879475" y="2979738"/>
            <a:ext cx="313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Degree of Polynomial</a:t>
            </a:r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4159250" y="298132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  </a:t>
            </a:r>
          </a:p>
        </p:txBody>
      </p:sp>
      <p:sp>
        <p:nvSpPr>
          <p:cNvPr id="103431" name="Text Box 22"/>
          <p:cNvSpPr txBox="1">
            <a:spLocks noChangeArrowheads="1"/>
          </p:cNvSpPr>
          <p:nvPr/>
        </p:nvSpPr>
        <p:spPr bwMode="auto">
          <a:xfrm>
            <a:off x="685800" y="3889375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2. If a polynomial has roots x = -1, x = 0, </a:t>
            </a:r>
          </a:p>
        </p:txBody>
      </p:sp>
      <p:sp>
        <p:nvSpPr>
          <p:cNvPr id="103432" name="Text Box 23"/>
          <p:cNvSpPr txBox="1">
            <a:spLocks noChangeArrowheads="1"/>
          </p:cNvSpPr>
          <p:nvPr/>
        </p:nvSpPr>
        <p:spPr bwMode="auto">
          <a:xfrm>
            <a:off x="1066800" y="4575175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Other roots</a:t>
            </a:r>
          </a:p>
        </p:txBody>
      </p:sp>
      <p:sp>
        <p:nvSpPr>
          <p:cNvPr id="103433" name="Text Box 25"/>
          <p:cNvSpPr txBox="1">
            <a:spLocks noChangeArrowheads="1"/>
          </p:cNvSpPr>
          <p:nvPr/>
        </p:nvSpPr>
        <p:spPr bwMode="auto">
          <a:xfrm>
            <a:off x="990600" y="5226050"/>
            <a:ext cx="313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Degree of Polynomial</a:t>
            </a:r>
          </a:p>
        </p:txBody>
      </p:sp>
      <p:sp>
        <p:nvSpPr>
          <p:cNvPr id="35852" name="Text Box 26"/>
          <p:cNvSpPr txBox="1">
            <a:spLocks noChangeArrowheads="1"/>
          </p:cNvSpPr>
          <p:nvPr/>
        </p:nvSpPr>
        <p:spPr bwMode="auto">
          <a:xfrm>
            <a:off x="4159250" y="52673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6 </a:t>
            </a:r>
          </a:p>
        </p:txBody>
      </p:sp>
      <p:graphicFrame>
        <p:nvGraphicFramePr>
          <p:cNvPr id="103435" name="Object 1"/>
          <p:cNvGraphicFramePr>
            <a:graphicFrameLocks noChangeAspect="1"/>
          </p:cNvGraphicFramePr>
          <p:nvPr/>
        </p:nvGraphicFramePr>
        <p:xfrm>
          <a:off x="4429125" y="1487488"/>
          <a:ext cx="1725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3" name="Equation" r:id="rId3" imgW="685800" imgH="215640" progId="Equation.DSMT4">
                  <p:embed/>
                </p:oleObj>
              </mc:Choice>
              <mc:Fallback>
                <p:oleObj name="Equation" r:id="rId3" imgW="68580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487488"/>
                        <a:ext cx="17256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693988" y="2201863"/>
          <a:ext cx="1725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2201863"/>
                        <a:ext cx="17256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7" name="Object 2"/>
          <p:cNvGraphicFramePr>
            <a:graphicFrameLocks noChangeAspect="1"/>
          </p:cNvGraphicFramePr>
          <p:nvPr/>
        </p:nvGraphicFramePr>
        <p:xfrm>
          <a:off x="6211888" y="3873500"/>
          <a:ext cx="1139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3873500"/>
                        <a:ext cx="1139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995738" y="4613275"/>
          <a:ext cx="11318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13275"/>
                        <a:ext cx="11318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838450" y="4576763"/>
          <a:ext cx="1139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4576763"/>
                        <a:ext cx="11398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0" name="Object 17"/>
          <p:cNvGraphicFramePr>
            <a:graphicFrameLocks noChangeAspect="1"/>
          </p:cNvGraphicFramePr>
          <p:nvPr/>
        </p:nvGraphicFramePr>
        <p:xfrm>
          <a:off x="7354888" y="3889375"/>
          <a:ext cx="11318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8" name="Equation" r:id="rId13" imgW="660240" imgH="228600" progId="Equation.DSMT4">
                  <p:embed/>
                </p:oleObj>
              </mc:Choice>
              <mc:Fallback>
                <p:oleObj name="Equation" r:id="rId13" imgW="66024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889375"/>
                        <a:ext cx="11318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/>
              <a:t>Imaginary Root Theorem</a:t>
            </a:r>
            <a:endParaRPr lang="en-US" sz="32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1275" y="609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Complex Numbers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7713" y="2032000"/>
            <a:ext cx="839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7030A0"/>
                </a:solidFill>
              </a:rPr>
              <a:t>Standard form of a complex number is: </a:t>
            </a:r>
            <a:r>
              <a:rPr lang="en-US" altLang="en-US" sz="2800" i="1">
                <a:solidFill>
                  <a:srgbClr val="7030A0"/>
                </a:solidFill>
              </a:rPr>
              <a:t>a + bi.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7713" y="2524125"/>
            <a:ext cx="8396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i="1">
                <a:solidFill>
                  <a:srgbClr val="007434"/>
                </a:solidFill>
              </a:rPr>
              <a:t>a </a:t>
            </a:r>
            <a:r>
              <a:rPr lang="en-US" altLang="en-US" sz="2800">
                <a:solidFill>
                  <a:srgbClr val="007434"/>
                </a:solidFill>
              </a:rPr>
              <a:t>and</a:t>
            </a:r>
            <a:r>
              <a:rPr lang="en-US" altLang="en-US" sz="2800" i="1">
                <a:solidFill>
                  <a:srgbClr val="007434"/>
                </a:solidFill>
              </a:rPr>
              <a:t> b </a:t>
            </a:r>
            <a:r>
              <a:rPr lang="en-US" altLang="en-US" sz="2800">
                <a:solidFill>
                  <a:srgbClr val="007434"/>
                </a:solidFill>
              </a:rPr>
              <a:t>are real numbers.</a:t>
            </a:r>
            <a:endParaRPr lang="en-US" altLang="en-US" sz="2800" i="1">
              <a:solidFill>
                <a:srgbClr val="007434"/>
              </a:solidFill>
            </a:endParaRPr>
          </a:p>
        </p:txBody>
      </p:sp>
      <p:sp>
        <p:nvSpPr>
          <p:cNvPr id="25" name="Rectangle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8146" y="2972207"/>
            <a:ext cx="8395854" cy="565155"/>
          </a:xfrm>
          <a:prstGeom prst="rect">
            <a:avLst/>
          </a:prstGeom>
          <a:blipFill rotWithShape="0">
            <a:blip r:embed="rId2"/>
            <a:stretch>
              <a:fillRect l="-1525" t="-5435" b="-3043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47713" y="1101725"/>
            <a:ext cx="8396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0C0"/>
                </a:solidFill>
              </a:rPr>
              <a:t>The complex number system includes real and imaginary numbers.</a:t>
            </a:r>
            <a:endParaRPr lang="en-US" altLang="en-US" sz="2800" i="1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175" y="36671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Conjugate Pairs Theorem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8146" y="4191000"/>
            <a:ext cx="8395854" cy="1423082"/>
          </a:xfrm>
          <a:prstGeom prst="rect">
            <a:avLst/>
          </a:prstGeom>
          <a:blipFill rotWithShape="0">
            <a:blip r:embed="rId3"/>
            <a:stretch>
              <a:fillRect l="-1525" t="-5150" b="-3819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4" grpId="0"/>
      <p:bldP spid="27" grpId="0"/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3"/>
          <p:cNvSpPr>
            <a:spLocks noChangeArrowheads="1"/>
          </p:cNvSpPr>
          <p:nvPr/>
        </p:nvSpPr>
        <p:spPr bwMode="auto">
          <a:xfrm>
            <a:off x="76200" y="576263"/>
            <a:ext cx="8396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434"/>
                </a:solidFill>
              </a:rPr>
              <a:t>1) A polynomial function of degree three has 2 and 3 + i as it zeros.  What is the other zero?</a:t>
            </a:r>
          </a:p>
        </p:txBody>
      </p:sp>
      <p:sp>
        <p:nvSpPr>
          <p:cNvPr id="25" name="Rectangle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995" y="1563591"/>
            <a:ext cx="8395854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5476" name="Rectangle 12"/>
          <p:cNvSpPr>
            <a:spLocks noChangeArrowheads="1"/>
          </p:cNvSpPr>
          <p:nvPr/>
        </p:nvSpPr>
        <p:spPr bwMode="auto">
          <a:xfrm>
            <a:off x="-31750" y="365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05477" name="Rectangle 9"/>
          <p:cNvSpPr>
            <a:spLocks noChangeArrowheads="1"/>
          </p:cNvSpPr>
          <p:nvPr/>
        </p:nvSpPr>
        <p:spPr bwMode="auto">
          <a:xfrm>
            <a:off x="61913" y="2598738"/>
            <a:ext cx="8396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434"/>
                </a:solidFill>
              </a:rPr>
              <a:t>2) A polynomial function of degree 5 has 4, 2 + 3i, and 5i as it zeros.  What are the other zeros?</a:t>
            </a:r>
          </a:p>
        </p:txBody>
      </p:sp>
      <p:sp>
        <p:nvSpPr>
          <p:cNvPr id="11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2954" y="3481650"/>
            <a:ext cx="1829954" cy="5232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55754" y="3481650"/>
            <a:ext cx="1447800" cy="52322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2715" y="3481650"/>
            <a:ext cx="889000" cy="5232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700" y="4005263"/>
            <a:ext cx="8396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7434"/>
                </a:solidFill>
              </a:rPr>
              <a:t>3) A polynomial function of degree 4 has 2 with a zero multiplicity of 2 and 2 – i as it zeros.  What are the zeros?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3642" y="5389865"/>
            <a:ext cx="3549073" cy="52322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8619" y="5389865"/>
            <a:ext cx="1766454" cy="52322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9827" y="5388135"/>
            <a:ext cx="889000" cy="52322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18953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2700" y="317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Find the remaining complex zeros of the given polynomial functions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50" y="1066800"/>
            <a:ext cx="9144000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700" y="841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Find the zeros of the given polynomial functions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30192" y="594008"/>
            <a:ext cx="9144000" cy="52322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latin typeface="Calibri" panose="020F0502020204030204" pitchFamily="34" charset="0"/>
              </a:rPr>
              <a:t>Translating Polynomial Functions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0" y="1516063"/>
            <a:ext cx="8991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 smtClean="0">
                <a:latin typeface="Calibri" panose="020F0502020204030204" pitchFamily="34" charset="0"/>
              </a:rPr>
              <a:t>Consider the cubic function</a:t>
            </a:r>
          </a:p>
          <a:p>
            <a:pPr marL="0" indent="0">
              <a:buFontTx/>
              <a:buNone/>
            </a:pPr>
            <a:r>
              <a:rPr lang="en-US" altLang="en-US" sz="3600" smtClean="0">
                <a:latin typeface="Calibri" panose="020F0502020204030204" pitchFamily="34" charset="0"/>
              </a:rPr>
              <a:t>How can we graph</a:t>
            </a:r>
          </a:p>
          <a:p>
            <a:pPr marL="0" indent="0">
              <a:buFontTx/>
              <a:buNone/>
            </a:pPr>
            <a:endParaRPr lang="en-US" altLang="en-US" sz="360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3600" smtClean="0">
                <a:latin typeface="Calibri" panose="020F0502020204030204" pitchFamily="34" charset="0"/>
              </a:rPr>
              <a:t>The graph is transformed with a horizontal translation of 2 to the left and a vertical translation of 3 down. </a:t>
            </a: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/>
        </p:nvGraphicFramePr>
        <p:xfrm>
          <a:off x="5184775" y="1563688"/>
          <a:ext cx="14208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8" name="Equation" r:id="rId3" imgW="583693" imgH="215713" progId="Equation.DSMT4">
                  <p:embed/>
                </p:oleObj>
              </mc:Choice>
              <mc:Fallback>
                <p:oleObj name="Equation" r:id="rId3" imgW="583693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563688"/>
                        <a:ext cx="14208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</p:txBody>
      </p:sp>
      <p:graphicFrame>
        <p:nvGraphicFramePr>
          <p:cNvPr id="66567" name="Object 6"/>
          <p:cNvGraphicFramePr>
            <a:graphicFrameLocks noChangeAspect="1"/>
          </p:cNvGraphicFramePr>
          <p:nvPr/>
        </p:nvGraphicFramePr>
        <p:xfrm>
          <a:off x="3540125" y="2178050"/>
          <a:ext cx="43830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9" name="Equation" r:id="rId5" imgW="1459866" imgH="215806" progId="Equation.DSMT4">
                  <p:embed/>
                </p:oleObj>
              </mc:Choice>
              <mc:Fallback>
                <p:oleObj name="Equation" r:id="rId5" imgW="1459866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2178050"/>
                        <a:ext cx="43830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/>
              <a:t>Representing Polynomials</a:t>
            </a:r>
            <a:r>
              <a:rPr lang="en-US" altLang="en-US" b="1" smtClean="0"/>
              <a:t> </a:t>
            </a:r>
            <a:r>
              <a:rPr lang="en-US" altLang="en-US" b="1" smtClean="0">
                <a:hlinkClick r:id="rId2"/>
              </a:rPr>
              <a:t>Task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38" y="1676400"/>
            <a:ext cx="7854950" cy="4724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u="sng" dirty="0"/>
              <a:t>ESSENTIAL QUESTIONS</a:t>
            </a:r>
            <a:r>
              <a:rPr lang="en-US" sz="2400" b="1" u="sng" dirty="0" smtClean="0"/>
              <a:t>: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What is the relationship between graphs and algebraic representations of polynomials?</a:t>
            </a:r>
          </a:p>
          <a:p>
            <a:pPr>
              <a:defRPr/>
            </a:pPr>
            <a:r>
              <a:rPr lang="en-US" sz="2400" dirty="0"/>
              <a:t>What is the connection between the zeros of polynomials, when suitable factorizations are available, and graphs of the functions defined by polynomials?</a:t>
            </a:r>
          </a:p>
          <a:p>
            <a:pPr>
              <a:defRPr/>
            </a:pPr>
            <a:r>
              <a:rPr lang="en-US" sz="2400" dirty="0"/>
              <a:t>What is the connection between transformations of the graphs and transformations of the functions obtained by replacing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by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 </a:t>
            </a:r>
            <a:r>
              <a:rPr lang="en-US" sz="2400" dirty="0"/>
              <a:t>+ k),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+ k, -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), </a:t>
            </a:r>
            <a:r>
              <a:rPr lang="en-US" sz="2400" i="1" dirty="0"/>
              <a:t>f</a:t>
            </a:r>
            <a:r>
              <a:rPr lang="en-US" sz="2400" dirty="0"/>
              <a:t>(-</a:t>
            </a:r>
            <a:r>
              <a:rPr lang="en-US" sz="2400" i="1" dirty="0"/>
              <a:t>x</a:t>
            </a:r>
            <a:r>
              <a:rPr lang="en-US" sz="2400" dirty="0" smtClean="0"/>
              <a:t>)?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31429" y="-239712"/>
            <a:ext cx="7793037" cy="1462087"/>
          </a:xfrm>
        </p:spPr>
        <p:txBody>
          <a:bodyPr/>
          <a:lstStyle/>
          <a:p>
            <a:r>
              <a:rPr lang="en-US" altLang="en-US" b="1" u="sng" dirty="0" smtClean="0"/>
              <a:t>Warm </a:t>
            </a:r>
            <a:r>
              <a:rPr lang="en-US" altLang="en-US" b="1" u="sng" dirty="0" smtClean="0"/>
              <a:t>UP 5/8</a:t>
            </a:r>
            <a:endParaRPr lang="en-US" altLang="en-US" dirty="0" smtClean="0"/>
          </a:p>
        </p:txBody>
      </p:sp>
      <p:sp>
        <p:nvSpPr>
          <p:cNvPr id="1013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87488"/>
            <a:ext cx="84486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sz="2400" i="1"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is an </a:t>
            </a:r>
            <a:r>
              <a:rPr lang="en-US" altLang="en-US" sz="2400" b="1">
                <a:latin typeface="Arial" panose="020B0604020202020204" pitchFamily="34" charset="0"/>
              </a:rPr>
              <a:t>even integer</a:t>
            </a:r>
            <a:r>
              <a:rPr lang="en-US" altLang="en-US" sz="240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962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Equation" r:id="rId3" imgW="609600" imgH="228600" progId="Equation.DSMT4">
                  <p:embed/>
                </p:oleObj>
              </mc:Choice>
              <mc:Fallback>
                <p:oleObj name="Equation" r:id="rId3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25972"/>
          <a:stretch>
            <a:fillRect/>
          </a:stretch>
        </p:blipFill>
        <p:spPr bwMode="auto">
          <a:xfrm>
            <a:off x="1676400" y="2209800"/>
            <a:ext cx="58674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62000" y="3124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3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752600" y="14478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4" name="Equation" r:id="rId8" imgW="596900" imgH="228600" progId="Equation.DSMT4">
                  <p:embed/>
                </p:oleObj>
              </mc:Choice>
              <mc:Fallback>
                <p:oleObj name="Equation" r:id="rId8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953000" y="1600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Equation" r:id="rId10" imgW="583947" imgH="228501" progId="Equation.DSMT4">
                  <p:embed/>
                </p:oleObj>
              </mc:Choice>
              <mc:Fallback>
                <p:oleObj name="Equation" r:id="rId10" imgW="5839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00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1676400" y="28956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981200" y="19812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638800" y="21336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352800" y="2819400"/>
            <a:ext cx="25908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and grows steeper on either side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267200"/>
            <a:ext cx="2819400" cy="22828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Notice each graph looks similar to x</a:t>
            </a:r>
            <a:r>
              <a:rPr lang="en-US" altLang="en-US" sz="2400" baseline="30000">
                <a:latin typeface="Arial" panose="020B0604020202020204" pitchFamily="34" charset="0"/>
              </a:rPr>
              <a:t>2</a:t>
            </a:r>
            <a:r>
              <a:rPr lang="en-US" altLang="en-US" sz="2400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553200" y="4648200"/>
            <a:ext cx="2590800" cy="11874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  <p:extLst>
      <p:ext uri="{BB962C8B-B14F-4D97-AF65-F5344CB8AC3E}">
        <p14:creationId xmlns:p14="http://schemas.microsoft.com/office/powerpoint/2010/main" val="25073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5" grpId="0" animBg="1"/>
      <p:bldP spid="6156" grpId="0" animBg="1"/>
      <p:bldP spid="6157" grpId="0" animBg="1" autoUpdateAnimBg="0"/>
      <p:bldP spid="6158" grpId="0" animBg="1" autoUpdateAnimBg="0"/>
      <p:bldP spid="6159" grpId="0" animBg="1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for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518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8491</TotalTime>
  <Words>3797</Words>
  <Application>Microsoft Office PowerPoint</Application>
  <PresentationFormat>On-screen Show (4:3)</PresentationFormat>
  <Paragraphs>509</Paragraphs>
  <Slides>90</Slides>
  <Notes>3</Notes>
  <HiddenSlides>9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Tahoma</vt:lpstr>
      <vt:lpstr>Arial</vt:lpstr>
      <vt:lpstr>Wingdings</vt:lpstr>
      <vt:lpstr>Calibri</vt:lpstr>
      <vt:lpstr>Times New Roman</vt:lpstr>
      <vt:lpstr>Arial Black</vt:lpstr>
      <vt:lpstr>Academy Engraved LET</vt:lpstr>
      <vt:lpstr>Blends</vt:lpstr>
      <vt:lpstr>MathType 6.0 Equation</vt:lpstr>
      <vt:lpstr>Microsoft Word 97 - 2003 Document</vt:lpstr>
      <vt:lpstr>Warm UP 4/27</vt:lpstr>
      <vt:lpstr>Unit 7: Polynomial Functions</vt:lpstr>
      <vt:lpstr>Important dates for the semester</vt:lpstr>
      <vt:lpstr>PowerPoint Presentation</vt:lpstr>
      <vt:lpstr>Vocabulary</vt:lpstr>
      <vt:lpstr>PowerPoint Presentation</vt:lpstr>
      <vt:lpstr>More NON-examples of graphs of non-polynomial functions</vt:lpstr>
      <vt:lpstr>Graphs of Polynomials</vt:lpstr>
      <vt:lpstr>PowerPoint Presentation</vt:lpstr>
      <vt:lpstr>PowerPoint Presentation</vt:lpstr>
      <vt:lpstr>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Behavior</vt:lpstr>
      <vt:lpstr>End Behavior</vt:lpstr>
      <vt:lpstr>PowerPoint Presentation</vt:lpstr>
      <vt:lpstr>practice</vt:lpstr>
      <vt:lpstr>Warm UP 4/28</vt:lpstr>
      <vt:lpstr>PowerPoint Presentation</vt:lpstr>
      <vt:lpstr>PowerPoint Presentation</vt:lpstr>
      <vt:lpstr>PowerPoint Presentation</vt:lpstr>
      <vt:lpstr>PowerPoint Presentation</vt:lpstr>
      <vt:lpstr>Investigation </vt:lpstr>
      <vt:lpstr>Multiplicity</vt:lpstr>
      <vt:lpstr>Multiplicity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Warm up 5/1</vt:lpstr>
      <vt:lpstr>Vocabulary</vt:lpstr>
      <vt:lpstr>Turning points of polynomial functions</vt:lpstr>
      <vt:lpstr>PowerPoint Presentation</vt:lpstr>
      <vt:lpstr>Identify the zeros and turning points (estimate the zeros and turning points)</vt:lpstr>
      <vt:lpstr>You Try</vt:lpstr>
      <vt:lpstr>You Try</vt:lpstr>
      <vt:lpstr>Other Characteristics:</vt:lpstr>
      <vt:lpstr>Example 1</vt:lpstr>
      <vt:lpstr>Example 2 </vt:lpstr>
      <vt:lpstr>Example 3</vt:lpstr>
      <vt:lpstr>Warm UP 5/2</vt:lpstr>
      <vt:lpstr>Practice</vt:lpstr>
      <vt:lpstr>Polynomial Patterns</vt:lpstr>
      <vt:lpstr>Applications of Polynomials</vt:lpstr>
      <vt:lpstr>PowerPoint Presentation</vt:lpstr>
      <vt:lpstr>PowerPoint Presentation</vt:lpstr>
      <vt:lpstr>PowerPoint Presentation</vt:lpstr>
      <vt:lpstr>PowerPoint Presentation</vt:lpstr>
      <vt:lpstr>Warm up 5/3</vt:lpstr>
      <vt:lpstr>PowerPoint Presentation</vt:lpstr>
      <vt:lpstr>How do we find the factors and roots of Polynomials?</vt:lpstr>
      <vt:lpstr>Factoring Polynomials</vt:lpstr>
      <vt:lpstr>Fundamental Theorem Of Algebra</vt:lpstr>
      <vt:lpstr>Real or Imaginary Roots?</vt:lpstr>
      <vt:lpstr>Real or Imaginary Roots?</vt:lpstr>
      <vt:lpstr>Descartes’ Rule of Signs</vt:lpstr>
      <vt:lpstr>Find the Roots of a Polynomial</vt:lpstr>
      <vt:lpstr>Find all zeros.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 for Sketching Graphs Polynomial Functions</vt:lpstr>
      <vt:lpstr>End Behavior/Multiplicity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POLYNOMIALS and THEOREMS Theorems of Polynomial Equations</vt:lpstr>
      <vt:lpstr>PowerPoint Presentation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Polynomial Functions</vt:lpstr>
      <vt:lpstr>Representing Polynomials Task</vt:lpstr>
      <vt:lpstr>Warm UP 5/8</vt:lpstr>
      <vt:lpstr>Review for test</vt:lpstr>
    </vt:vector>
  </TitlesOfParts>
  <Company>Henrico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&amp; Zeros of Polynomials</dc:title>
  <dc:creator>HCPS</dc:creator>
  <cp:lastModifiedBy>Dorothy Shaffer</cp:lastModifiedBy>
  <cp:revision>64</cp:revision>
  <cp:lastPrinted>2017-04-26T13:47:13Z</cp:lastPrinted>
  <dcterms:created xsi:type="dcterms:W3CDTF">2002-07-10T14:58:39Z</dcterms:created>
  <dcterms:modified xsi:type="dcterms:W3CDTF">2017-04-27T14:27:32Z</dcterms:modified>
</cp:coreProperties>
</file>